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8" r:id="rId11"/>
    <p:sldId id="265" r:id="rId12"/>
    <p:sldId id="266" r:id="rId13"/>
    <p:sldId id="26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9" d="100"/>
          <a:sy n="69" d="100"/>
        </p:scale>
        <p:origin x="-654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B0981B-BC51-4984-A8AC-17DEE9C64B2C}" type="datetimeFigureOut">
              <a:rPr lang="ru-RU" smtClean="0"/>
              <a:pPr/>
              <a:t>11.02.2019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693AE1-F956-41CF-8313-047CA790BF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29225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EF8C7-AFAE-4048-AD48-05B0C7140B50}" type="datetime1">
              <a:rPr lang="en-US" smtClean="0"/>
              <a:pPr/>
              <a:t>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F2372-5F00-444C-85D5-8E9A69A6A267}" type="datetime1">
              <a:rPr lang="en-US" smtClean="0"/>
              <a:pPr/>
              <a:t>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CF4C-B791-4C7F-8E3C-1E9DFE4A7A9F}" type="datetime1">
              <a:rPr lang="en-US" smtClean="0"/>
              <a:pPr/>
              <a:t>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B4C0F-27F0-4DB6-8D3D-874E8356C5C9}" type="datetime1">
              <a:rPr lang="en-US" smtClean="0"/>
              <a:pPr/>
              <a:t>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A308C-1A15-469C-BB2D-0EE92BAF642C}" type="datetime1">
              <a:rPr lang="en-US" smtClean="0"/>
              <a:pPr/>
              <a:t>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0FDE9-53F8-4A2B-BC62-8DF3EDDDAC5D}" type="datetime1">
              <a:rPr lang="en-US" smtClean="0"/>
              <a:pPr/>
              <a:t>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AFB5B-E177-4996-9772-EC48BCD14F07}" type="datetime1">
              <a:rPr lang="en-US" smtClean="0"/>
              <a:pPr/>
              <a:t>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FD43C-9BE8-4D25-8768-E75C20038220}" type="datetime1">
              <a:rPr lang="en-US" smtClean="0"/>
              <a:pPr/>
              <a:t>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E4F34-1DBE-4575-9734-5D18084C9300}" type="datetime1">
              <a:rPr lang="en-US" smtClean="0"/>
              <a:pPr/>
              <a:t>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0187C-B8F0-4722-80F7-38AC735080DD}" type="datetime1">
              <a:rPr lang="en-US" smtClean="0"/>
              <a:pPr/>
              <a:t>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DD0D8-51A6-465B-8E54-A0A5D0CB0502}" type="datetime1">
              <a:rPr lang="en-US" smtClean="0"/>
              <a:pPr/>
              <a:t>2/11/2019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86D25-68B4-4033-8BDE-F19009B80866}" type="datetime1">
              <a:rPr lang="en-US" smtClean="0"/>
              <a:pPr/>
              <a:t>2/11/2019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E667A-6C56-4949-9DAB-1984CC42584C}" type="datetime1">
              <a:rPr lang="en-US" smtClean="0"/>
              <a:pPr/>
              <a:t>2/11/2019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10F15-DCC1-43D6-950D-714645FB1D6E}" type="datetime1">
              <a:rPr lang="en-US" smtClean="0"/>
              <a:pPr/>
              <a:t>2/11/2019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93C64-F556-45C4-A51A-60DB0A7F867A}" type="datetime1">
              <a:rPr lang="en-US" smtClean="0"/>
              <a:pPr/>
              <a:t>2/11/2019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29743-B135-402E-BA17-0A5B2BD20B2D}" type="datetime1">
              <a:rPr lang="en-US" smtClean="0"/>
              <a:pPr/>
              <a:t>2/11/2019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88A89D-1865-4D6B-B137-C42A655E0487}" type="datetime1">
              <a:rPr lang="en-US" smtClean="0"/>
              <a:pPr/>
              <a:t>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92669" y="1132688"/>
            <a:ext cx="7766936" cy="1646302"/>
          </a:xfrm>
        </p:spPr>
        <p:txBody>
          <a:bodyPr/>
          <a:lstStyle/>
          <a:p>
            <a:r>
              <a:rPr lang="ru-RU" dirty="0" smtClean="0"/>
              <a:t>Детские удерживающие устройства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083" y="2951017"/>
            <a:ext cx="5227015" cy="34735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147367" y="6424525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44321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8" name="Содержимое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7" y="927463"/>
            <a:ext cx="3265714" cy="250806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931920" y="1018902"/>
            <a:ext cx="688412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chemeClr val="tx2"/>
                </a:solidFill>
              </a:rPr>
              <a:t>Автокресло</a:t>
            </a:r>
            <a:r>
              <a:rPr lang="ru-RU" b="1" dirty="0" smtClean="0">
                <a:solidFill>
                  <a:schemeClr val="tx2"/>
                </a:solidFill>
              </a:rPr>
              <a:t> группы 3 (бустер)</a:t>
            </a:r>
            <a:endParaRPr lang="ru-RU" dirty="0" smtClean="0">
              <a:solidFill>
                <a:schemeClr val="tx2"/>
              </a:solidFill>
            </a:endParaRPr>
          </a:p>
          <a:p>
            <a:r>
              <a:rPr lang="ru-RU" dirty="0" smtClean="0">
                <a:solidFill>
                  <a:schemeClr val="tx2"/>
                </a:solidFill>
              </a:rPr>
              <a:t>Это сиденье без спинки, которое имеет твердую конструкцию, подлокотники и специальные направляющие для ремня безопасности. С точки зрения безопасности бустеры не желательны, так как в них отсутствует боковая защита. </a:t>
            </a:r>
            <a:r>
              <a:rPr lang="ru-RU" b="1" u="sng" dirty="0" smtClean="0">
                <a:solidFill>
                  <a:schemeClr val="tx2"/>
                </a:solidFill>
              </a:rPr>
              <a:t>Их использование возможно, если ребенок уже высокий (рост более 130-135 см). </a:t>
            </a:r>
            <a:r>
              <a:rPr lang="ru-RU" dirty="0" smtClean="0">
                <a:solidFill>
                  <a:schemeClr val="tx2"/>
                </a:solidFill>
              </a:rPr>
              <a:t>Часто родители применяют бустер для детей с 4 лет, что небезопасно. В этом случае полноценное кресло группы 2 является более подходящим вариантом.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293222" y="4310742"/>
            <a:ext cx="1048314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tx2"/>
                </a:solidFill>
              </a:rPr>
              <a:t>Альтернативный способ установки </a:t>
            </a:r>
            <a:r>
              <a:rPr lang="ru-RU" dirty="0" err="1" smtClean="0">
                <a:solidFill>
                  <a:schemeClr val="tx2"/>
                </a:solidFill>
              </a:rPr>
              <a:t>автокресла</a:t>
            </a:r>
            <a:r>
              <a:rPr lang="ru-RU" dirty="0" smtClean="0">
                <a:solidFill>
                  <a:schemeClr val="tx2"/>
                </a:solidFill>
              </a:rPr>
              <a:t>  -система  </a:t>
            </a:r>
            <a:r>
              <a:rPr lang="en-US" dirty="0" smtClean="0">
                <a:solidFill>
                  <a:schemeClr val="tx2"/>
                </a:solidFill>
              </a:rPr>
              <a:t>ISOFIX</a:t>
            </a:r>
            <a:r>
              <a:rPr lang="ru-RU" dirty="0" smtClean="0">
                <a:solidFill>
                  <a:schemeClr val="tx2"/>
                </a:solidFill>
              </a:rPr>
              <a:t>. Она  представляет собой жесткое крепление кресла к кузову автомобиля, что обеспечивает лучшую защиту ребенка.  В настоящий момент такая система считается наиболее безопасной для перевозки маленького пассажира групп 0, 0+ и 1.  </a:t>
            </a:r>
          </a:p>
          <a:p>
            <a:pPr algn="just"/>
            <a:endParaRPr lang="ru-RU" dirty="0" smtClean="0">
              <a:solidFill>
                <a:schemeClr val="tx2"/>
              </a:solidFill>
            </a:endParaRPr>
          </a:p>
          <a:p>
            <a:pPr algn="just"/>
            <a:endParaRPr lang="ru-RU" dirty="0" smtClean="0">
              <a:solidFill>
                <a:schemeClr val="tx2"/>
              </a:solidFill>
            </a:endParaRPr>
          </a:p>
          <a:p>
            <a:pPr algn="just"/>
            <a:r>
              <a:rPr lang="ru-RU" dirty="0" smtClean="0">
                <a:solidFill>
                  <a:schemeClr val="tx2"/>
                </a:solidFill>
              </a:rPr>
              <a:t> </a:t>
            </a:r>
          </a:p>
          <a:p>
            <a:pPr algn="just"/>
            <a:r>
              <a:rPr lang="ru-RU" b="1" dirty="0" smtClean="0">
                <a:solidFill>
                  <a:schemeClr val="tx2"/>
                </a:solidFill>
              </a:rPr>
              <a:t>                                                                                                                                            </a:t>
            </a:r>
          </a:p>
          <a:p>
            <a:pPr algn="just"/>
            <a:r>
              <a:rPr lang="ru-RU" b="1" dirty="0" smtClean="0">
                <a:solidFill>
                  <a:schemeClr val="tx2"/>
                </a:solidFill>
              </a:rPr>
              <a:t>                                                                                                                                              </a:t>
            </a:r>
            <a:r>
              <a:rPr lang="ru-RU" b="1" dirty="0" smtClean="0"/>
              <a:t>10</a:t>
            </a:r>
            <a:endParaRPr lang="ru-RU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39634"/>
            <a:ext cx="8596668" cy="1175657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КАК ПОНЯТЬ МАРКИРОВКУ СЕРТИФИКАТА?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672075"/>
            <a:ext cx="11154448" cy="5185925"/>
          </a:xfrm>
        </p:spPr>
        <p:txBody>
          <a:bodyPr/>
          <a:lstStyle/>
          <a:p>
            <a:r>
              <a:rPr lang="ru-RU" dirty="0"/>
              <a:t>На автокресле обязательно должна быть маркировка соответствия Европейскому стандарту   безопасности – ЕСЕ R44/04.   </a:t>
            </a:r>
          </a:p>
          <a:p>
            <a:r>
              <a:rPr lang="ru-RU" dirty="0"/>
              <a:t>Кроме   того   в  России  детские  кресла  подлежат обязательной сертификации.  Сертификация кресел происходит посредством проведения </a:t>
            </a:r>
            <a:r>
              <a:rPr lang="ru-RU" dirty="0" err="1"/>
              <a:t>краш</a:t>
            </a:r>
            <a:r>
              <a:rPr lang="ru-RU" dirty="0"/>
              <a:t>-тестов, которые проверяют прочность каждой детали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Информация о соответствии детского кресла правилам ЕСЕ R44/04 должна обязательно находится на бирке оранжевого цвета, прикрепленной </a:t>
            </a:r>
            <a:r>
              <a:rPr lang="ru-RU"/>
              <a:t>к </a:t>
            </a:r>
            <a:r>
              <a:rPr lang="ru-RU" smtClean="0"/>
              <a:t>креслу</a:t>
            </a:r>
            <a:r>
              <a:rPr lang="ru-RU" smtClean="0"/>
              <a:t>.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651" y="4233367"/>
            <a:ext cx="4389120" cy="24110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147367" y="6424525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11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398296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39634"/>
            <a:ext cx="8596668" cy="862149"/>
          </a:xfrm>
        </p:spPr>
        <p:txBody>
          <a:bodyPr>
            <a:normAutofit/>
          </a:bodyPr>
          <a:lstStyle/>
          <a:p>
            <a:r>
              <a:rPr lang="ru-RU" sz="3200" b="1" dirty="0"/>
              <a:t>КУДА И КАК УСТАНОВИТЬ АВТОКРЕСЛО?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6582" y="974964"/>
            <a:ext cx="11028218" cy="5883036"/>
          </a:xfrm>
        </p:spPr>
        <p:txBody>
          <a:bodyPr>
            <a:normAutofit/>
          </a:bodyPr>
          <a:lstStyle/>
          <a:p>
            <a:pPr marL="179388" indent="-179388">
              <a:buNone/>
            </a:pPr>
            <a:r>
              <a:rPr lang="ru-RU" dirty="0" smtClean="0"/>
              <a:t>  </a:t>
            </a:r>
            <a:r>
              <a:rPr lang="ru-RU" dirty="0" smtClean="0">
                <a:solidFill>
                  <a:schemeClr val="tx2"/>
                </a:solidFill>
              </a:rPr>
              <a:t>Использование </a:t>
            </a:r>
            <a:r>
              <a:rPr lang="ru-RU" dirty="0">
                <a:solidFill>
                  <a:schemeClr val="tx2"/>
                </a:solidFill>
              </a:rPr>
              <a:t>детского автокресла снижает вероятность </a:t>
            </a:r>
            <a:r>
              <a:rPr lang="ru-RU" dirty="0" smtClean="0">
                <a:solidFill>
                  <a:schemeClr val="tx2"/>
                </a:solidFill>
              </a:rPr>
              <a:t>смертельной </a:t>
            </a:r>
            <a:r>
              <a:rPr lang="ru-RU" dirty="0">
                <a:solidFill>
                  <a:schemeClr val="tx2"/>
                </a:solidFill>
              </a:rPr>
              <a:t>травмы ребенка-пассажира. Обязательное условие для этого — правильная установка автокресла в автомобиль. Многое зависит от того, в каком месте оно располагается</a:t>
            </a:r>
            <a:r>
              <a:rPr lang="ru-RU" dirty="0" smtClean="0">
                <a:solidFill>
                  <a:schemeClr val="tx2"/>
                </a:solidFill>
              </a:rPr>
              <a:t>.</a:t>
            </a:r>
          </a:p>
          <a:p>
            <a:r>
              <a:rPr lang="ru-RU" dirty="0" smtClean="0">
                <a:solidFill>
                  <a:schemeClr val="tx2"/>
                </a:solidFill>
              </a:rPr>
              <a:t>Самое </a:t>
            </a:r>
            <a:r>
              <a:rPr lang="ru-RU" dirty="0">
                <a:solidFill>
                  <a:schemeClr val="tx2"/>
                </a:solidFill>
              </a:rPr>
              <a:t>безопасное место для установки детского кресла в автомобиле в наиболее безопасной зоне салона —  на центральном месте заднего дивана, так как здесь меньше риск получения травм, связанных с деформацией кузова как при боковых столкновениях, так и перевороте автомобиля. Если на данном месте нет технической возможности установить автокресло, то можно воспользоваться местом на заднем сиденье справа. </a:t>
            </a:r>
            <a:endParaRPr lang="ru-RU" dirty="0" smtClean="0">
              <a:solidFill>
                <a:schemeClr val="tx2"/>
              </a:solidFill>
            </a:endParaRPr>
          </a:p>
          <a:p>
            <a:endParaRPr lang="ru-RU" dirty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</a:pPr>
            <a:r>
              <a:rPr lang="ru-RU" dirty="0">
                <a:solidFill>
                  <a:schemeClr val="tx2"/>
                </a:solidFill>
              </a:rPr>
              <a:t> Самое небезопасное — переднее пассажирское сиденье. </a:t>
            </a:r>
            <a:endParaRPr lang="ru-RU" dirty="0" smtClean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ru-RU" dirty="0" smtClean="0">
                <a:solidFill>
                  <a:schemeClr val="tx2"/>
                </a:solidFill>
              </a:rPr>
              <a:t>Туда </a:t>
            </a:r>
            <a:r>
              <a:rPr lang="ru-RU" dirty="0">
                <a:solidFill>
                  <a:schemeClr val="tx2"/>
                </a:solidFill>
              </a:rPr>
              <a:t>автокресло ставится в крайнем случае, при обязательном </a:t>
            </a:r>
            <a:endParaRPr lang="ru-RU" dirty="0" smtClean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ru-RU" dirty="0" smtClean="0">
                <a:solidFill>
                  <a:schemeClr val="tx2"/>
                </a:solidFill>
              </a:rPr>
              <a:t>отключении </a:t>
            </a:r>
            <a:r>
              <a:rPr lang="ru-RU" dirty="0">
                <a:solidFill>
                  <a:schemeClr val="tx2"/>
                </a:solidFill>
              </a:rPr>
              <a:t>подушки безопасности</a:t>
            </a:r>
            <a:r>
              <a:rPr lang="ru-RU" dirty="0" smtClean="0">
                <a:solidFill>
                  <a:schemeClr val="tx2"/>
                </a:solidFill>
              </a:rPr>
              <a:t>.</a:t>
            </a:r>
          </a:p>
          <a:p>
            <a:pPr>
              <a:spcBef>
                <a:spcPts val="0"/>
              </a:spcBef>
              <a:buNone/>
            </a:pPr>
            <a:endParaRPr lang="ru-RU" dirty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</a:pPr>
            <a:r>
              <a:rPr lang="ru-RU" dirty="0">
                <a:solidFill>
                  <a:schemeClr val="tx2"/>
                </a:solidFill>
              </a:rPr>
              <a:t>Также очень важно перед посадкой всегда проверять </a:t>
            </a:r>
            <a:endParaRPr lang="ru-RU" dirty="0" smtClean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ru-RU" dirty="0" smtClean="0">
                <a:solidFill>
                  <a:schemeClr val="tx2"/>
                </a:solidFill>
              </a:rPr>
              <a:t>надежность </a:t>
            </a:r>
            <a:r>
              <a:rPr lang="ru-RU" dirty="0">
                <a:solidFill>
                  <a:schemeClr val="tx2"/>
                </a:solidFill>
              </a:rPr>
              <a:t>фиксации кресла и натянутость </a:t>
            </a:r>
            <a:r>
              <a:rPr lang="ru-RU" dirty="0" smtClean="0">
                <a:solidFill>
                  <a:schemeClr val="tx2"/>
                </a:solidFill>
              </a:rPr>
              <a:t>ремней, </a:t>
            </a:r>
            <a:r>
              <a:rPr lang="ru-RU" dirty="0">
                <a:solidFill>
                  <a:schemeClr val="tx2"/>
                </a:solidFill>
              </a:rPr>
              <a:t>чтобы </a:t>
            </a:r>
            <a:endParaRPr lang="ru-RU" dirty="0" smtClean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ru-RU" dirty="0" smtClean="0">
                <a:solidFill>
                  <a:schemeClr val="tx2"/>
                </a:solidFill>
              </a:rPr>
              <a:t>избежать </a:t>
            </a:r>
            <a:r>
              <a:rPr lang="ru-RU" dirty="0">
                <a:solidFill>
                  <a:schemeClr val="tx2"/>
                </a:solidFill>
              </a:rPr>
              <a:t>провисаний.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147367" y="6424525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12</a:t>
            </a:r>
            <a:endParaRPr lang="ru-RU" dirty="0"/>
          </a:p>
        </p:txBody>
      </p:sp>
      <p:pic>
        <p:nvPicPr>
          <p:cNvPr id="1026" name="Picture 2" descr="D:\Мои документы\ПРЕЗЕНТАЦИЯ ДДУ 2019\Ребенок в салоне АМ 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72399" y="3491346"/>
            <a:ext cx="3762103" cy="27709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135135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909" y="457200"/>
            <a:ext cx="10601498" cy="106680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СОБЛЮДЕНИЕ ВОДИТЕЛЕМ МЕР БЕЗОПАСНОСТИ, 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КОГДА В МАШИНЕ НАХОДИТСЯ РЕБЕНОК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6472" y="1773382"/>
            <a:ext cx="10917383" cy="4724400"/>
          </a:xfrm>
        </p:spPr>
        <p:txBody>
          <a:bodyPr>
            <a:normAutofit lnSpcReduction="10000"/>
          </a:bodyPr>
          <a:lstStyle/>
          <a:p>
            <a:pPr marL="179388" indent="0">
              <a:buNone/>
            </a:pPr>
            <a:r>
              <a:rPr lang="ru-RU" sz="1900" dirty="0">
                <a:solidFill>
                  <a:schemeClr val="tx2"/>
                </a:solidFill>
              </a:rPr>
              <a:t>Если Вы собираетесь поехать на автомобиле вместе с ребенком, то необходимо соблюдать следующие правила безопасной поездки с ребенком в автомобиле</a:t>
            </a:r>
            <a:r>
              <a:rPr lang="ru-RU" sz="1900" dirty="0" smtClean="0">
                <a:solidFill>
                  <a:schemeClr val="tx2"/>
                </a:solidFill>
              </a:rPr>
              <a:t>:</a:t>
            </a:r>
          </a:p>
          <a:p>
            <a:pPr marL="179388" indent="0">
              <a:buNone/>
            </a:pPr>
            <a:endParaRPr lang="ru-RU" sz="1900" dirty="0" smtClean="0">
              <a:solidFill>
                <a:schemeClr val="tx2"/>
              </a:solidFill>
            </a:endParaRPr>
          </a:p>
          <a:p>
            <a:pPr marL="184150" indent="0">
              <a:spcBef>
                <a:spcPts val="0"/>
              </a:spcBef>
              <a:buFont typeface="Wingdings" pitchFamily="2" charset="2"/>
              <a:buChar char="Ø"/>
            </a:pPr>
            <a:r>
              <a:rPr lang="ru-RU" dirty="0" smtClean="0">
                <a:solidFill>
                  <a:schemeClr val="tx2"/>
                </a:solidFill>
              </a:rPr>
              <a:t>  </a:t>
            </a:r>
            <a:r>
              <a:rPr lang="ru-RU" dirty="0">
                <a:solidFill>
                  <a:schemeClr val="tx2"/>
                </a:solidFill>
              </a:rPr>
              <a:t>Пристегните ребенка в автокресле и пристегнитесь сами ремнем безопасности. </a:t>
            </a:r>
            <a:endParaRPr lang="ru-RU" dirty="0" smtClean="0">
              <a:solidFill>
                <a:schemeClr val="tx2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>
                <a:solidFill>
                  <a:schemeClr val="tx2"/>
                </a:solidFill>
              </a:rPr>
              <a:t>Станьте </a:t>
            </a:r>
            <a:r>
              <a:rPr lang="ru-RU" dirty="0">
                <a:solidFill>
                  <a:schemeClr val="tx2"/>
                </a:solidFill>
              </a:rPr>
              <a:t>примером для вашего ребенка</a:t>
            </a:r>
            <a:r>
              <a:rPr lang="ru-RU" dirty="0" smtClean="0">
                <a:solidFill>
                  <a:schemeClr val="tx2"/>
                </a:solidFill>
              </a:rPr>
              <a:t>!</a:t>
            </a:r>
          </a:p>
          <a:p>
            <a:pPr marL="0" indent="0">
              <a:spcBef>
                <a:spcPts val="0"/>
              </a:spcBef>
              <a:buNone/>
            </a:pPr>
            <a:endParaRPr lang="ru-RU" dirty="0" smtClean="0">
              <a:solidFill>
                <a:schemeClr val="tx2"/>
              </a:solidFill>
            </a:endParaRPr>
          </a:p>
          <a:p>
            <a:pPr marL="0" indent="0">
              <a:spcBef>
                <a:spcPts val="0"/>
              </a:spcBef>
              <a:buFont typeface="Wingdings" pitchFamily="2" charset="2"/>
              <a:buChar char="Ø"/>
            </a:pPr>
            <a:r>
              <a:rPr lang="ru-RU" dirty="0" smtClean="0">
                <a:solidFill>
                  <a:schemeClr val="tx2"/>
                </a:solidFill>
              </a:rPr>
              <a:t>  </a:t>
            </a:r>
            <a:r>
              <a:rPr lang="ru-RU" dirty="0">
                <a:solidFill>
                  <a:schemeClr val="tx2"/>
                </a:solidFill>
              </a:rPr>
              <a:t>Воздержитесь от обгона транспортных средств без </a:t>
            </a:r>
            <a:endParaRPr lang="ru-RU" dirty="0" smtClean="0">
              <a:solidFill>
                <a:schemeClr val="tx2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>
                <a:solidFill>
                  <a:schemeClr val="tx2"/>
                </a:solidFill>
              </a:rPr>
              <a:t>крайней необходимости.</a:t>
            </a:r>
          </a:p>
          <a:p>
            <a:pPr marL="0" indent="0">
              <a:buFont typeface="Wingdings" pitchFamily="2" charset="2"/>
              <a:buChar char="Ø"/>
            </a:pPr>
            <a:r>
              <a:rPr lang="ru-RU" dirty="0" smtClean="0">
                <a:solidFill>
                  <a:schemeClr val="tx2"/>
                </a:solidFill>
              </a:rPr>
              <a:t>  Избегайте резких разгонов и торможений.</a:t>
            </a:r>
          </a:p>
          <a:p>
            <a:pPr marL="432000" indent="0" defTabSz="249238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ru-RU" dirty="0" smtClean="0">
                <a:solidFill>
                  <a:schemeClr val="tx2"/>
                </a:solidFill>
              </a:rPr>
              <a:t>  Своевременно подавайте сигналы перед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>
                <a:solidFill>
                  <a:schemeClr val="tx2"/>
                </a:solidFill>
              </a:rPr>
              <a:t>маневрированием</a:t>
            </a:r>
          </a:p>
          <a:p>
            <a:pPr marL="0" indent="0">
              <a:spcBef>
                <a:spcPts val="0"/>
              </a:spcBef>
              <a:buNone/>
            </a:pPr>
            <a:endParaRPr lang="ru-RU" dirty="0">
              <a:solidFill>
                <a:schemeClr val="tx2"/>
              </a:solidFill>
            </a:endParaRPr>
          </a:p>
          <a:p>
            <a:pPr marL="0" indent="0">
              <a:spcBef>
                <a:spcPts val="0"/>
              </a:spcBef>
              <a:buFont typeface="Wingdings" pitchFamily="2" charset="2"/>
              <a:buChar char="Ø"/>
            </a:pPr>
            <a:r>
              <a:rPr lang="ru-RU" dirty="0" smtClean="0">
                <a:solidFill>
                  <a:schemeClr val="tx2"/>
                </a:solidFill>
              </a:rPr>
              <a:t>  Выбирайте </a:t>
            </a:r>
            <a:r>
              <a:rPr lang="ru-RU" dirty="0">
                <a:solidFill>
                  <a:schemeClr val="tx2"/>
                </a:solidFill>
              </a:rPr>
              <a:t>скоростной режим, учитывая дорожные </a:t>
            </a:r>
            <a:endParaRPr lang="ru-RU" dirty="0" smtClean="0">
              <a:solidFill>
                <a:schemeClr val="tx2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>
                <a:solidFill>
                  <a:schemeClr val="tx2"/>
                </a:solidFill>
              </a:rPr>
              <a:t> </a:t>
            </a:r>
            <a:r>
              <a:rPr lang="ru-RU" dirty="0">
                <a:solidFill>
                  <a:schemeClr val="tx2"/>
                </a:solidFill>
              </a:rPr>
              <a:t>погодные </a:t>
            </a:r>
            <a:r>
              <a:rPr lang="ru-RU" dirty="0" smtClean="0">
                <a:solidFill>
                  <a:schemeClr val="tx2"/>
                </a:solidFill>
              </a:rPr>
              <a:t>условия</a:t>
            </a:r>
          </a:p>
          <a:p>
            <a:pPr marL="0" indent="0">
              <a:buFont typeface="Wingdings" pitchFamily="2" charset="2"/>
              <a:buChar char="Ø"/>
            </a:pPr>
            <a:r>
              <a:rPr lang="ru-RU" dirty="0" smtClean="0">
                <a:solidFill>
                  <a:schemeClr val="tx2"/>
                </a:solidFill>
              </a:rPr>
              <a:t>  </a:t>
            </a:r>
            <a:r>
              <a:rPr lang="ru-RU" dirty="0">
                <a:solidFill>
                  <a:schemeClr val="tx2"/>
                </a:solidFill>
              </a:rPr>
              <a:t>Выезжайте заранее, чтобы не спешить.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182" y="3020291"/>
            <a:ext cx="5264728" cy="35883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147367" y="6424525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13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57863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523702"/>
            <a:ext cx="10164838" cy="3084022"/>
          </a:xfrm>
        </p:spPr>
        <p:txBody>
          <a:bodyPr>
            <a:normAutofit/>
          </a:bodyPr>
          <a:lstStyle/>
          <a:p>
            <a:r>
              <a:rPr lang="ru-RU" sz="2000" b="1" dirty="0"/>
              <a:t>В  2018 году на территории Нижегородской области в результате дорожно-транспортных происшествий погибло </a:t>
            </a:r>
            <a:r>
              <a:rPr lang="ru-RU" sz="2000" b="1" dirty="0" smtClean="0">
                <a:solidFill>
                  <a:srgbClr val="FF0000"/>
                </a:solidFill>
              </a:rPr>
              <a:t>13</a:t>
            </a:r>
            <a:r>
              <a:rPr lang="ru-RU" sz="2000" b="1" dirty="0" smtClean="0"/>
              <a:t> </a:t>
            </a:r>
            <a:r>
              <a:rPr lang="ru-RU" sz="2000" b="1" dirty="0"/>
              <a:t>несовершеннолетних </a:t>
            </a:r>
            <a:r>
              <a:rPr lang="ru-RU" sz="2000" b="1" dirty="0" smtClean="0"/>
              <a:t>участников </a:t>
            </a:r>
            <a:r>
              <a:rPr lang="ru-RU" sz="2000" b="1" dirty="0"/>
              <a:t>дорожного движения, из </a:t>
            </a:r>
            <a:r>
              <a:rPr lang="ru-RU" sz="2000" b="1" dirty="0" smtClean="0"/>
              <a:t>которых  </a:t>
            </a:r>
            <a:r>
              <a:rPr lang="ru-RU" sz="2000" b="1" dirty="0" smtClean="0">
                <a:solidFill>
                  <a:srgbClr val="FF0000"/>
                </a:solidFill>
              </a:rPr>
              <a:t>9 </a:t>
            </a:r>
            <a:r>
              <a:rPr lang="ru-RU" sz="2000" b="1" dirty="0">
                <a:solidFill>
                  <a:schemeClr val="tx2"/>
                </a:solidFill>
              </a:rPr>
              <a:t>детей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/>
              <a:t>находились в качестве пассажиров</a:t>
            </a:r>
            <a:r>
              <a:rPr lang="ru-RU" sz="2000" b="1" dirty="0" smtClean="0"/>
              <a:t>.</a:t>
            </a:r>
            <a:endParaRPr lang="ru-RU" sz="2000" b="1" dirty="0"/>
          </a:p>
          <a:p>
            <a:r>
              <a:rPr lang="ru-RU" sz="2000" b="1" dirty="0" smtClean="0"/>
              <a:t>Ребенок </a:t>
            </a:r>
            <a:r>
              <a:rPr lang="ru-RU" sz="2000" b="1" dirty="0"/>
              <a:t>в салоне автомашины целиком и полностью зависит от водителя. К сожалению, до сих пор на дороге имеют место быть случаи пренебрежительного отношения родителей к использованию детских удерживающих устройств  при перевозке детей. Такое поведение взрослого  может закончиться очень трагично для маленького пассажира.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287" y="3607724"/>
            <a:ext cx="5348895" cy="30697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147367" y="6424525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56240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ОЛИК_x26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7028" y="931026"/>
            <a:ext cx="8806112" cy="4953058"/>
          </a:xfrm>
        </p:spPr>
      </p:pic>
      <p:sp>
        <p:nvSpPr>
          <p:cNvPr id="9" name="TextBox 8"/>
          <p:cNvSpPr txBox="1"/>
          <p:nvPr/>
        </p:nvSpPr>
        <p:spPr>
          <a:xfrm>
            <a:off x="11147367" y="6424525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599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969049581"/>
              </p:ext>
            </p:extLst>
          </p:nvPr>
        </p:nvGraphicFramePr>
        <p:xfrm>
          <a:off x="634999" y="3142375"/>
          <a:ext cx="10515600" cy="32692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73466">
                  <a:extLst>
                    <a:ext uri="{9D8B030D-6E8A-4147-A177-3AD203B41FA5}">
                      <a16:colId xmlns="" xmlns:a16="http://schemas.microsoft.com/office/drawing/2014/main" val="2510059946"/>
                    </a:ext>
                  </a:extLst>
                </a:gridCol>
                <a:gridCol w="3374968">
                  <a:extLst>
                    <a:ext uri="{9D8B030D-6E8A-4147-A177-3AD203B41FA5}">
                      <a16:colId xmlns="" xmlns:a16="http://schemas.microsoft.com/office/drawing/2014/main" val="956898019"/>
                    </a:ext>
                  </a:extLst>
                </a:gridCol>
                <a:gridCol w="4467166">
                  <a:extLst>
                    <a:ext uri="{9D8B030D-6E8A-4147-A177-3AD203B41FA5}">
                      <a16:colId xmlns="" xmlns:a16="http://schemas.microsoft.com/office/drawing/2014/main" val="327935056"/>
                    </a:ext>
                  </a:extLst>
                </a:gridCol>
              </a:tblGrid>
              <a:tr h="479784">
                <a:tc>
                  <a:txBody>
                    <a:bodyPr/>
                    <a:lstStyle/>
                    <a:p>
                      <a:pPr marL="6305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Транспортное средство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155" marR="62155" marT="24862" marB="24862" anchor="ctr"/>
                </a:tc>
                <a:tc>
                  <a:txBody>
                    <a:bodyPr/>
                    <a:lstStyle/>
                    <a:p>
                      <a:pPr marL="6305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от 0 до 7 лет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155" marR="62155" marT="24862" marB="24862" anchor="ctr"/>
                </a:tc>
                <a:tc>
                  <a:txBody>
                    <a:bodyPr/>
                    <a:lstStyle/>
                    <a:p>
                      <a:pPr marL="6305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от 7 до 11 </a:t>
                      </a:r>
                      <a:r>
                        <a:rPr lang="ru-RU" sz="1400" dirty="0" smtClean="0">
                          <a:effectLst/>
                        </a:rPr>
                        <a:t>лет (включительно)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155" marR="62155" marT="24862" marB="24862" anchor="ctr"/>
                </a:tc>
                <a:extLst>
                  <a:ext uri="{0D108BD9-81ED-4DB2-BD59-A6C34878D82A}">
                    <a16:rowId xmlns="" xmlns:a16="http://schemas.microsoft.com/office/drawing/2014/main" val="2917135854"/>
                  </a:ext>
                </a:extLst>
              </a:tr>
              <a:tr h="909588">
                <a:tc>
                  <a:txBody>
                    <a:bodyPr/>
                    <a:lstStyle/>
                    <a:p>
                      <a:pPr marL="6305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Легковой автомобиль</a:t>
                      </a:r>
                      <a:br>
                        <a:rPr lang="ru-RU" sz="1400" dirty="0">
                          <a:effectLst/>
                        </a:rPr>
                      </a:br>
                      <a:r>
                        <a:rPr lang="ru-RU" sz="1400" dirty="0">
                          <a:effectLst/>
                        </a:rPr>
                        <a:t>(переднее сиденье)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155" marR="62155" marT="24862" marB="24862" anchor="ctr"/>
                </a:tc>
                <a:tc>
                  <a:txBody>
                    <a:bodyPr/>
                    <a:lstStyle/>
                    <a:p>
                      <a:pPr marL="6305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</a:rPr>
                        <a:t>Удерживающее устройство,</a:t>
                      </a:r>
                    </a:p>
                    <a:p>
                      <a:pPr marL="6305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</a:rPr>
                        <a:t>соответствующее весу и росту ребенка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155" marR="62155" marT="24862" marB="24862" anchor="ctr"/>
                </a:tc>
                <a:tc>
                  <a:txBody>
                    <a:bodyPr/>
                    <a:lstStyle/>
                    <a:p>
                      <a:pPr marL="6305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Удерживающее устройство, соответствующее весу и росту ребенка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155" marR="62155" marT="24862" marB="24862" anchor="ctr"/>
                </a:tc>
                <a:extLst>
                  <a:ext uri="{0D108BD9-81ED-4DB2-BD59-A6C34878D82A}">
                    <a16:rowId xmlns="" xmlns:a16="http://schemas.microsoft.com/office/drawing/2014/main" val="481571932"/>
                  </a:ext>
                </a:extLst>
              </a:tr>
              <a:tr h="909588">
                <a:tc>
                  <a:txBody>
                    <a:bodyPr/>
                    <a:lstStyle/>
                    <a:p>
                      <a:pPr marL="6305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Легковой автомобиль</a:t>
                      </a:r>
                      <a:br>
                        <a:rPr lang="ru-RU" sz="1400" dirty="0">
                          <a:effectLst/>
                        </a:rPr>
                      </a:br>
                      <a:r>
                        <a:rPr lang="ru-RU" sz="1400" dirty="0">
                          <a:effectLst/>
                        </a:rPr>
                        <a:t>(заднее сиденье)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155" marR="62155" marT="24862" marB="24862" anchor="ctr"/>
                </a:tc>
                <a:tc>
                  <a:txBody>
                    <a:bodyPr/>
                    <a:lstStyle/>
                    <a:p>
                      <a:pPr marL="6305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Удерживающее устройство, соответствующее весу и росту ребенка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155" marR="62155" marT="24862" marB="24862" anchor="ctr"/>
                </a:tc>
                <a:tc>
                  <a:txBody>
                    <a:bodyPr/>
                    <a:lstStyle/>
                    <a:p>
                      <a:pPr marL="6305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Удерживающее устройство или ремни безопасности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155" marR="62155" marT="24862" marB="24862" anchor="ctr"/>
                </a:tc>
                <a:extLst>
                  <a:ext uri="{0D108BD9-81ED-4DB2-BD59-A6C34878D82A}">
                    <a16:rowId xmlns="" xmlns:a16="http://schemas.microsoft.com/office/drawing/2014/main" val="2422630609"/>
                  </a:ext>
                </a:extLst>
              </a:tr>
              <a:tr h="909588">
                <a:tc>
                  <a:txBody>
                    <a:bodyPr/>
                    <a:lstStyle/>
                    <a:p>
                      <a:pPr marL="6305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Грузовой автомобиль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155" marR="62155" marT="24862" marB="24862" anchor="ctr"/>
                </a:tc>
                <a:tc>
                  <a:txBody>
                    <a:bodyPr/>
                    <a:lstStyle/>
                    <a:p>
                      <a:pPr marL="6305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Удерживающее устройство, соответствующее весу и росту ребенка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155" marR="62155" marT="24862" marB="24862" anchor="ctr"/>
                </a:tc>
                <a:tc>
                  <a:txBody>
                    <a:bodyPr/>
                    <a:lstStyle/>
                    <a:p>
                      <a:pPr marL="6305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Удерживающее устройство или ремни безопасности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155" marR="62155" marT="24862" marB="24862" anchor="ctr"/>
                </a:tc>
                <a:extLst>
                  <a:ext uri="{0D108BD9-81ED-4DB2-BD59-A6C34878D82A}">
                    <a16:rowId xmlns="" xmlns:a16="http://schemas.microsoft.com/office/drawing/2014/main" val="1619891042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32263" y="1737551"/>
            <a:ext cx="11163992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82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82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82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82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82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82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82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82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82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29175" algn="l"/>
              </a:tabLst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нарушение требований к перевозке детей-пассажиров (пункт22.9 ПДД РФ) предусмотрена административная ответственность в соответствии с ч.3 ст.12.23 КоАП РФ  для водителей -  штраф в размере </a:t>
            </a:r>
            <a:r>
              <a:rPr kumimoji="0" lang="ru-RU" altLang="ru-RU" sz="2000" b="1" i="0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3000 рублей</a:t>
            </a: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на должностных лиц – штраф в размере </a:t>
            </a:r>
            <a:r>
              <a:rPr kumimoji="0" lang="ru-RU" altLang="ru-RU" sz="2000" b="1" i="0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25 000 рублей</a:t>
            </a: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на юридических лиц – штраф в размере </a:t>
            </a:r>
            <a:r>
              <a:rPr kumimoji="0" lang="ru-RU" altLang="ru-RU" sz="2000" b="1" i="0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100 000 рублей</a:t>
            </a: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677333" y="352698"/>
            <a:ext cx="8142471" cy="1280160"/>
          </a:xfrm>
        </p:spPr>
        <p:txBody>
          <a:bodyPr>
            <a:normAutofit/>
          </a:bodyPr>
          <a:lstStyle/>
          <a:p>
            <a:r>
              <a:rPr lang="ru-RU" sz="3200" b="1" dirty="0"/>
              <a:t>ТАБЛИЦА ПЕРЕВОЗКИ ДЕТЕЙ В ТРАНСПОРТНЫХ СРЕДСТВАХ</a:t>
            </a:r>
            <a:endParaRPr lang="ru-RU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11147367" y="6424525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01593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43934"/>
            <a:ext cx="443957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30039" tIns="45720" rIns="-190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49" name="Рисунок 6" descr="Устройства для перевозки дете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069" y="1071154"/>
            <a:ext cx="5878284" cy="24166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30238" y="2968109"/>
            <a:ext cx="264816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30239" y="3670663"/>
            <a:ext cx="108745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altLang="ru-RU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Детская люлька</a:t>
            </a:r>
            <a:r>
              <a:rPr lang="ru-RU" altLang="ru-RU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 - </a:t>
            </a:r>
            <a:r>
              <a:rPr lang="ru-RU" altLang="ru-RU" dirty="0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предназначена для перевозки детей в лежачем положении.</a:t>
            </a:r>
            <a:endParaRPr lang="ru-RU" altLang="ru-RU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altLang="ru-RU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Детское кресло</a:t>
            </a:r>
            <a:r>
              <a:rPr lang="ru-RU" altLang="ru-RU" dirty="0">
                <a:ea typeface="Times New Roman" panose="02020603050405020304" pitchFamily="18" charset="0"/>
                <a:cs typeface="Times New Roman" panose="02020603050405020304" pitchFamily="18" charset="0"/>
              </a:rPr>
              <a:t> - </a:t>
            </a:r>
            <a:r>
              <a:rPr lang="ru-RU" altLang="ru-RU" dirty="0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предназначено для перевозки детей сидя. Представляет собой полноценное кресло, оборудованное ремнями безопасности для ребенка. Такая конструкция позволяет надежно зафиксировать ребенка. Кресло защищает ребенка в том числе и сбоку.</a:t>
            </a:r>
            <a:endParaRPr lang="ru-RU" altLang="ru-RU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altLang="ru-RU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Бустер</a:t>
            </a:r>
            <a:r>
              <a:rPr lang="ru-RU" altLang="ru-RU" dirty="0">
                <a:ea typeface="Times New Roman" panose="02020603050405020304" pitchFamily="18" charset="0"/>
                <a:cs typeface="Times New Roman" panose="02020603050405020304" pitchFamily="18" charset="0"/>
              </a:rPr>
              <a:t> - </a:t>
            </a:r>
            <a:r>
              <a:rPr lang="ru-RU" altLang="ru-RU" dirty="0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представляет собой непосредственно сиденье, без спинки. Приподнимает ребенка относительно сиденья в автомобиле и позволяет пристегнуть ребенка штатным ремнем безопасности</a:t>
            </a:r>
            <a:endParaRPr lang="ru-RU" altLang="ru-RU" b="1" dirty="0">
              <a:solidFill>
                <a:schemeClr val="tx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altLang="ru-RU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Адаптер</a:t>
            </a:r>
            <a:r>
              <a:rPr lang="ru-RU" altLang="ru-RU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altLang="ru-RU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(чаще всего от фирмы ФЭСТ) - представляет собой треугольную накладку, которая устанавливается на штатные ремни безопасности. Позволяет отвести верхнюю часть ремня от шеи ребенка.   </a:t>
            </a:r>
            <a:endParaRPr lang="ru-RU" altLang="ru-RU" dirty="0">
              <a:solidFill>
                <a:schemeClr val="tx2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77334" y="401781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b="1" dirty="0" smtClean="0"/>
              <a:t>ТИПЫ УДЕРЖИВАЮЩИХ УСТРОЙСТВ </a:t>
            </a:r>
            <a:r>
              <a:rPr lang="ru-RU" sz="3200" b="1" dirty="0"/>
              <a:t>ДЛЯ ПЕРЕВОЗКИ ДЕТЕЙ</a:t>
            </a:r>
            <a:endParaRPr lang="ru-RU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11147367" y="6424525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58072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/>
              <a:t>АДАПТЕР   –   ПОЛЬЗА ИЛИ ВРЕД ?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38699" y="1358537"/>
            <a:ext cx="8451667" cy="496388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7200" dirty="0">
                <a:solidFill>
                  <a:schemeClr val="tx2"/>
                </a:solidFill>
              </a:rPr>
              <a:t>Некоторые родители до сих пор используют только адаптер в качестве детского удерживающего устройства из-за таких преимуществ, как его низкая стоимость, малый вес и компактность. Но подобные изделия, согласно проведенным </a:t>
            </a:r>
            <a:r>
              <a:rPr lang="ru-RU" sz="7200" dirty="0" err="1">
                <a:solidFill>
                  <a:schemeClr val="tx2"/>
                </a:solidFill>
              </a:rPr>
              <a:t>краш</a:t>
            </a:r>
            <a:r>
              <a:rPr lang="ru-RU" sz="7200" dirty="0">
                <a:solidFill>
                  <a:schemeClr val="tx2"/>
                </a:solidFill>
              </a:rPr>
              <a:t>-тестам, не в силах обеспечить безопасность ребенка в автомобиле.</a:t>
            </a:r>
          </a:p>
          <a:p>
            <a:pPr marL="0" indent="0">
              <a:buNone/>
            </a:pPr>
            <a:r>
              <a:rPr lang="ru-RU" sz="7200" dirty="0">
                <a:solidFill>
                  <a:schemeClr val="tx2"/>
                </a:solidFill>
              </a:rPr>
              <a:t>Если ребенок пристегнут только с помощью ремня с адаптером, происходит следующее:</a:t>
            </a:r>
          </a:p>
          <a:p>
            <a:pPr marL="0" indent="0">
              <a:buNone/>
            </a:pPr>
            <a:r>
              <a:rPr lang="ru-RU" sz="7200" dirty="0">
                <a:solidFill>
                  <a:schemeClr val="tx2"/>
                </a:solidFill>
              </a:rPr>
              <a:t>- поскольку ноги маленького пассажира не касаются пола, он «подныривает» под поясные ремни</a:t>
            </a:r>
          </a:p>
          <a:p>
            <a:pPr marL="0" indent="0">
              <a:buNone/>
            </a:pPr>
            <a:r>
              <a:rPr lang="ru-RU" sz="7200" dirty="0">
                <a:solidFill>
                  <a:schemeClr val="tx2"/>
                </a:solidFill>
              </a:rPr>
              <a:t>- адаптер удерживает его, но основное давление идет на живот</a:t>
            </a:r>
          </a:p>
          <a:p>
            <a:pPr marL="0" indent="0">
              <a:buNone/>
            </a:pPr>
            <a:r>
              <a:rPr lang="ru-RU" sz="7200" dirty="0">
                <a:solidFill>
                  <a:schemeClr val="tx2"/>
                </a:solidFill>
              </a:rPr>
              <a:t>-сила </a:t>
            </a:r>
            <a:r>
              <a:rPr lang="ru-RU" sz="7200" dirty="0" smtClean="0">
                <a:solidFill>
                  <a:schemeClr val="tx2"/>
                </a:solidFill>
              </a:rPr>
              <a:t>инерции </a:t>
            </a:r>
            <a:r>
              <a:rPr lang="ru-RU" sz="7200" dirty="0">
                <a:solidFill>
                  <a:schemeClr val="tx2"/>
                </a:solidFill>
              </a:rPr>
              <a:t>толкает тело </a:t>
            </a:r>
            <a:r>
              <a:rPr lang="ru-RU" sz="7200" dirty="0" smtClean="0">
                <a:solidFill>
                  <a:schemeClr val="tx2"/>
                </a:solidFill>
              </a:rPr>
              <a:t> ребенка вперед</a:t>
            </a:r>
            <a:r>
              <a:rPr lang="ru-RU" sz="7200" dirty="0">
                <a:solidFill>
                  <a:schemeClr val="tx2"/>
                </a:solidFill>
              </a:rPr>
              <a:t>, велик риск удара головы о переднее </a:t>
            </a:r>
            <a:r>
              <a:rPr lang="ru-RU" sz="7200" dirty="0" smtClean="0">
                <a:solidFill>
                  <a:schemeClr val="tx2"/>
                </a:solidFill>
              </a:rPr>
              <a:t>сиденье</a:t>
            </a:r>
          </a:p>
          <a:p>
            <a:pPr marL="0" indent="0">
              <a:buNone/>
            </a:pPr>
            <a:r>
              <a:rPr lang="ru-RU" sz="7200" dirty="0" smtClean="0">
                <a:solidFill>
                  <a:schemeClr val="tx2"/>
                </a:solidFill>
              </a:rPr>
              <a:t>В</a:t>
            </a:r>
            <a:r>
              <a:rPr lang="ru-RU" sz="2100" dirty="0" smtClean="0">
                <a:solidFill>
                  <a:schemeClr val="tx2"/>
                </a:solidFill>
              </a:rPr>
              <a:t> </a:t>
            </a:r>
            <a:r>
              <a:rPr lang="ru-RU" sz="7200" dirty="0">
                <a:solidFill>
                  <a:schemeClr val="tx2"/>
                </a:solidFill>
              </a:rPr>
              <a:t>результате ребенку могут грозить </a:t>
            </a:r>
            <a:r>
              <a:rPr lang="ru-RU" sz="7200" b="1" u="sng" dirty="0">
                <a:solidFill>
                  <a:srgbClr val="FF0000"/>
                </a:solidFill>
              </a:rPr>
              <a:t>травмы </a:t>
            </a:r>
            <a:r>
              <a:rPr lang="ru-RU" sz="7200" b="1" u="sng" dirty="0" smtClean="0">
                <a:solidFill>
                  <a:srgbClr val="FF0000"/>
                </a:solidFill>
              </a:rPr>
              <a:t> шеи  и  головы</a:t>
            </a:r>
            <a:r>
              <a:rPr lang="ru-RU" sz="7200" b="1" u="sng" dirty="0">
                <a:solidFill>
                  <a:srgbClr val="FF0000"/>
                </a:solidFill>
              </a:rPr>
              <a:t>, </a:t>
            </a:r>
            <a:r>
              <a:rPr lang="ru-RU" sz="7200" b="1" u="sng" dirty="0" smtClean="0">
                <a:solidFill>
                  <a:srgbClr val="FF0000"/>
                </a:solidFill>
              </a:rPr>
              <a:t> переломы ребер  и  </a:t>
            </a:r>
            <a:r>
              <a:rPr lang="ru-RU" sz="7200" b="1" u="sng" dirty="0">
                <a:solidFill>
                  <a:srgbClr val="FF0000"/>
                </a:solidFill>
              </a:rPr>
              <a:t>позвонков, </a:t>
            </a:r>
            <a:r>
              <a:rPr lang="ru-RU" sz="7200" b="1" u="sng" dirty="0" smtClean="0">
                <a:solidFill>
                  <a:srgbClr val="FF0000"/>
                </a:solidFill>
              </a:rPr>
              <a:t> разрыв  </a:t>
            </a:r>
            <a:r>
              <a:rPr lang="ru-RU" sz="7200" b="1" u="sng" dirty="0">
                <a:solidFill>
                  <a:srgbClr val="FF0000"/>
                </a:solidFill>
              </a:rPr>
              <a:t>органов </a:t>
            </a:r>
            <a:r>
              <a:rPr lang="ru-RU" sz="7200" b="1" u="sng" dirty="0" smtClean="0">
                <a:solidFill>
                  <a:srgbClr val="FF0000"/>
                </a:solidFill>
              </a:rPr>
              <a:t> брюшной  полости.</a:t>
            </a:r>
          </a:p>
          <a:p>
            <a:pPr algn="ctr">
              <a:lnSpc>
                <a:spcPct val="170000"/>
              </a:lnSpc>
              <a:buNone/>
            </a:pPr>
            <a:r>
              <a:rPr lang="ru-RU" sz="7200" b="1" dirty="0" smtClean="0"/>
              <a:t>ПОМНИТЕ!       </a:t>
            </a:r>
            <a:r>
              <a:rPr lang="ru-RU" sz="7200" dirty="0" smtClean="0"/>
              <a:t>Адаптер </a:t>
            </a:r>
            <a:r>
              <a:rPr lang="ru-RU" sz="7200" dirty="0"/>
              <a:t>может защитить водителя от штрафа, но полноценную безопасность </a:t>
            </a:r>
            <a:r>
              <a:rPr lang="ru-RU" sz="7200" dirty="0" smtClean="0"/>
              <a:t>ребенка   </a:t>
            </a:r>
            <a:r>
              <a:rPr lang="ru-RU" sz="7200" b="1" dirty="0" smtClean="0"/>
              <a:t>НЕ </a:t>
            </a:r>
            <a:r>
              <a:rPr lang="ru-RU" sz="7200" b="1" dirty="0"/>
              <a:t>ОБЕСПЕЧИТ!</a:t>
            </a:r>
            <a:endParaRPr lang="ru-RU" sz="7200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60" y="1650120"/>
            <a:ext cx="2245736" cy="28522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147367" y="6424525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6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455494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87383"/>
            <a:ext cx="8596668" cy="731520"/>
          </a:xfrm>
        </p:spPr>
        <p:txBody>
          <a:bodyPr>
            <a:noAutofit/>
          </a:bodyPr>
          <a:lstStyle/>
          <a:p>
            <a:r>
              <a:rPr lang="ru-RU" sz="3200" b="1" dirty="0"/>
              <a:t>ПОЧЕМУ АВТОКРЕСЛО?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9020" y="992777"/>
            <a:ext cx="10695666" cy="3579224"/>
          </a:xfrm>
        </p:spPr>
        <p:txBody>
          <a:bodyPr>
            <a:normAutofit fontScale="62500" lnSpcReduction="20000"/>
          </a:bodyPr>
          <a:lstStyle/>
          <a:p>
            <a:r>
              <a:rPr lang="ru-RU" sz="2900" dirty="0" smtClean="0">
                <a:solidFill>
                  <a:schemeClr val="tx2"/>
                </a:solidFill>
              </a:rPr>
              <a:t>По данным Всемирной организации здравоохранения использование в транспортных средствах детских </a:t>
            </a:r>
            <a:r>
              <a:rPr lang="ru-RU" sz="2900" dirty="0" err="1" smtClean="0">
                <a:solidFill>
                  <a:schemeClr val="tx2"/>
                </a:solidFill>
              </a:rPr>
              <a:t>автокресел</a:t>
            </a:r>
            <a:r>
              <a:rPr lang="ru-RU" sz="2900" dirty="0" smtClean="0">
                <a:solidFill>
                  <a:schemeClr val="tx2"/>
                </a:solidFill>
              </a:rPr>
              <a:t> сокращает детскую смертность при авариях на  54%, а риск серьезных травм на 70%. </a:t>
            </a:r>
          </a:p>
          <a:p>
            <a:r>
              <a:rPr lang="ru-RU" sz="2900" dirty="0" smtClean="0">
                <a:solidFill>
                  <a:schemeClr val="tx2"/>
                </a:solidFill>
              </a:rPr>
              <a:t>Детское </a:t>
            </a:r>
            <a:r>
              <a:rPr lang="ru-RU" sz="2900" dirty="0">
                <a:solidFill>
                  <a:schemeClr val="tx2"/>
                </a:solidFill>
              </a:rPr>
              <a:t>автокресло – самое безопасное и надежное из всех детских удерживающих устройств, предназначенное для перевозки детей в автомобиле. Автокресло предназначено для маленьких пассажиров от рождения до достижения ими роста 150 см (или веса 36 кг). </a:t>
            </a:r>
          </a:p>
          <a:p>
            <a:r>
              <a:rPr lang="ru-RU" sz="2900" dirty="0" smtClean="0">
                <a:solidFill>
                  <a:schemeClr val="tx2"/>
                </a:solidFill>
              </a:rPr>
              <a:t>Детское кресло обеспечивает </a:t>
            </a:r>
            <a:r>
              <a:rPr lang="ru-RU" sz="2900" dirty="0">
                <a:solidFill>
                  <a:schemeClr val="tx2"/>
                </a:solidFill>
              </a:rPr>
              <a:t>безопасность ребенка при дорожно-транспортном происшествии, экстренном торможении или резких маневрах. </a:t>
            </a:r>
          </a:p>
          <a:p>
            <a:r>
              <a:rPr lang="ru-RU" sz="2900" dirty="0" smtClean="0">
                <a:solidFill>
                  <a:schemeClr val="tx2"/>
                </a:solidFill>
              </a:rPr>
              <a:t>Необходимость </a:t>
            </a:r>
            <a:r>
              <a:rPr lang="ru-RU" sz="2900" dirty="0">
                <a:solidFill>
                  <a:schemeClr val="tx2"/>
                </a:solidFill>
              </a:rPr>
              <a:t>фиксации ребенка в автомобиле в </a:t>
            </a:r>
            <a:r>
              <a:rPr lang="ru-RU" sz="2900" dirty="0" smtClean="0">
                <a:solidFill>
                  <a:schemeClr val="tx2"/>
                </a:solidFill>
              </a:rPr>
              <a:t> </a:t>
            </a:r>
            <a:r>
              <a:rPr lang="ru-RU" sz="2900" dirty="0">
                <a:solidFill>
                  <a:schemeClr val="tx2"/>
                </a:solidFill>
              </a:rPr>
              <a:t>детском удерживающем устройстве, а не на руках у родителя, обусловлена тем, что при резком торможении (ударе) при скорости 50 км/ч, вес пассажира возрастает более чем в 30 раз. Именно поэтому перевозка ребенка на руках считается самой опасной: если вес ребенка 10 кг, то в момент удара он будет весить уже более 300 кг, и удержать его, чтобы уберечь от резкого удара о переднее кресло, практически невозможно.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948" y="4613562"/>
            <a:ext cx="4587526" cy="19732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147367" y="6424525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7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6581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418012"/>
            <a:ext cx="8596668" cy="822960"/>
          </a:xfrm>
        </p:spPr>
        <p:txBody>
          <a:bodyPr>
            <a:normAutofit/>
          </a:bodyPr>
          <a:lstStyle/>
          <a:p>
            <a:r>
              <a:rPr lang="ru-RU" sz="3200" b="1" dirty="0"/>
              <a:t>КАК ВЫБРАТЬ АВТОКРЕСЛО?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17520" y="1136470"/>
            <a:ext cx="8412480" cy="55125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/>
              <a:t>При выборе автокресла, в первую очередь необходимо учитывать </a:t>
            </a:r>
            <a:r>
              <a:rPr lang="ru-RU" dirty="0">
                <a:solidFill>
                  <a:srgbClr val="FF0000"/>
                </a:solidFill>
              </a:rPr>
              <a:t>вес, рост и возраст ребёнка. </a:t>
            </a:r>
            <a:endParaRPr lang="ru-RU" dirty="0" smtClean="0">
              <a:solidFill>
                <a:srgbClr val="FF0000"/>
              </a:solidFill>
            </a:endParaRPr>
          </a:p>
          <a:p>
            <a:r>
              <a:rPr lang="ru-RU" b="1" dirty="0" err="1" smtClean="0"/>
              <a:t>Автокресло</a:t>
            </a:r>
            <a:r>
              <a:rPr lang="ru-RU" b="1" dirty="0" smtClean="0"/>
              <a:t> </a:t>
            </a:r>
            <a:r>
              <a:rPr lang="ru-RU" b="1" dirty="0"/>
              <a:t>группы 0 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Представляет собой автолюльку, которая предназначена для  </a:t>
            </a:r>
          </a:p>
          <a:p>
            <a:pPr marL="0" indent="0">
              <a:buNone/>
            </a:pPr>
            <a:r>
              <a:rPr lang="ru-RU" dirty="0"/>
              <a:t>новорождённых, а также для детей с малым весом, оснащённую внутренними  ремнями  безопасности.  Автолюлька  устанавливается на  заднем сидении,  перпендикулярно ходу движения и фиксируется </a:t>
            </a:r>
            <a:r>
              <a:rPr lang="ru-RU" dirty="0" smtClean="0"/>
              <a:t>автомобильными ремнями безопасности.</a:t>
            </a:r>
            <a:r>
              <a:rPr lang="ru-RU" dirty="0"/>
              <a:t> </a:t>
            </a:r>
            <a:endParaRPr lang="ru-RU" dirty="0" smtClean="0"/>
          </a:p>
          <a:p>
            <a:r>
              <a:rPr lang="ru-RU" dirty="0" smtClean="0"/>
              <a:t> </a:t>
            </a:r>
            <a:r>
              <a:rPr lang="ru-RU" b="1" dirty="0"/>
              <a:t>Автокресло группы 0+ (0-13 кг, от рождения до 1 года)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Сиденье автокресла имеет чашеобразный корпус, внутренние пятиточечные ремни и удобную ручку для переноса малыша. Автокресло устанавливается лицом против движения автомобиля. Такое положение объясняется необходимостью разгрузить хрупкую шейку и позвоночник младенца. Резкое торможение провоцирует смертельно опасный «кивок» головы, который исключается при правильной установке автокресла </a:t>
            </a:r>
            <a:r>
              <a:rPr lang="ru-RU" dirty="0" smtClean="0"/>
              <a:t> «</a:t>
            </a:r>
            <a:r>
              <a:rPr lang="ru-RU" dirty="0"/>
              <a:t>лицом против движения».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147367" y="6424525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8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94" y="1410789"/>
            <a:ext cx="2521130" cy="23289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53" y="3840480"/>
            <a:ext cx="2239398" cy="23774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95771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53542" y="627017"/>
            <a:ext cx="6667993" cy="5930537"/>
          </a:xfrm>
        </p:spPr>
        <p:txBody>
          <a:bodyPr>
            <a:normAutofit/>
          </a:bodyPr>
          <a:lstStyle/>
          <a:p>
            <a:r>
              <a:rPr lang="ru-RU" b="1" dirty="0"/>
              <a:t>Автокресло группы 1 (9-18 кг, от 9 месяцев до 4 лет</a:t>
            </a:r>
            <a:r>
              <a:rPr lang="ru-RU" b="1" dirty="0" smtClean="0"/>
              <a:t>)</a:t>
            </a:r>
            <a:endParaRPr lang="ru-RU" b="1" dirty="0"/>
          </a:p>
          <a:p>
            <a:pPr marL="0" indent="0">
              <a:buNone/>
            </a:pPr>
            <a:r>
              <a:rPr lang="ru-RU" dirty="0"/>
              <a:t>Предназначено для детей, которые уже уверенно сидят, то есть – примерно от 1 года. Устанавливается лицом по ходу движения. Сиденье обязательно имеет внутренние пятиточечные ремни. </a:t>
            </a:r>
            <a:r>
              <a:rPr lang="ru-RU" dirty="0" smtClean="0"/>
              <a:t> Кресло </a:t>
            </a:r>
            <a:r>
              <a:rPr lang="ru-RU" dirty="0"/>
              <a:t>крепится к сиденью ремнем автомобиля, а ребенок в </a:t>
            </a:r>
            <a:r>
              <a:rPr lang="ru-RU" dirty="0" smtClean="0"/>
              <a:t>нем пристегивается </a:t>
            </a:r>
            <a:r>
              <a:rPr lang="ru-RU" dirty="0"/>
              <a:t>уже при помощи внутреннего ремня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endParaRPr lang="ru-RU" b="1" dirty="0" smtClean="0"/>
          </a:p>
          <a:p>
            <a:pPr marL="0" indent="0">
              <a:buNone/>
            </a:pPr>
            <a:endParaRPr lang="ru-RU" b="1" dirty="0" smtClean="0"/>
          </a:p>
          <a:p>
            <a:pPr marL="0" indent="0">
              <a:buNone/>
            </a:pPr>
            <a:endParaRPr lang="ru-RU" b="1" dirty="0"/>
          </a:p>
          <a:p>
            <a:r>
              <a:rPr lang="ru-RU" b="1" dirty="0"/>
              <a:t>Автокресло группы 2 (15-25 кг,  от 3 до 7 лет)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Оно не имеет внутренних пятиточечных ремней, поэтому ребенок крепится с помощью штатного ремня безопасности, который пропускается через специальные направляющие.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1147367" y="6424525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9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48" y="744583"/>
            <a:ext cx="2629515" cy="27301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97" y="3735977"/>
            <a:ext cx="2603389" cy="256031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19186805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268</TotalTime>
  <Words>867</Words>
  <Application>Microsoft Office PowerPoint</Application>
  <PresentationFormat>Произвольный</PresentationFormat>
  <Paragraphs>101</Paragraphs>
  <Slides>13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Аспект</vt:lpstr>
      <vt:lpstr>Детские удерживающие устройства</vt:lpstr>
      <vt:lpstr>Слайд 2</vt:lpstr>
      <vt:lpstr>Слайд 3</vt:lpstr>
      <vt:lpstr>ТАБЛИЦА ПЕРЕВОЗКИ ДЕТЕЙ В ТРАНСПОРТНЫХ СРЕДСТВАХ</vt:lpstr>
      <vt:lpstr>Слайд 5</vt:lpstr>
      <vt:lpstr>АДАПТЕР   –   ПОЛЬЗА ИЛИ ВРЕД ? </vt:lpstr>
      <vt:lpstr>ПОЧЕМУ АВТОКРЕСЛО? </vt:lpstr>
      <vt:lpstr>КАК ВЫБРАТЬ АВТОКРЕСЛО?</vt:lpstr>
      <vt:lpstr>Слайд 9</vt:lpstr>
      <vt:lpstr>Слайд 10</vt:lpstr>
      <vt:lpstr>КАК ПОНЯТЬ МАРКИРОВКУ СЕРТИФИКАТА? </vt:lpstr>
      <vt:lpstr>КУДА И КАК УСТАНОВИТЬ АВТОКРЕСЛО?</vt:lpstr>
      <vt:lpstr>СОБЛЮДЕНИЕ ВОДИТЕЛЕМ МЕР БЕЗОПАСНОСТИ,  КОГДА В МАШИНЕ НАХОДИТСЯ РЕБЕНОК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Детские удерживающие устройства</dc:title>
  <dc:creator>User Windows</dc:creator>
  <cp:lastModifiedBy>GIBDD</cp:lastModifiedBy>
  <cp:revision>38</cp:revision>
  <dcterms:created xsi:type="dcterms:W3CDTF">2019-01-27T08:15:44Z</dcterms:created>
  <dcterms:modified xsi:type="dcterms:W3CDTF">2019-02-11T05:52:06Z</dcterms:modified>
</cp:coreProperties>
</file>