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2" r:id="rId26"/>
    <p:sldId id="286" r:id="rId27"/>
    <p:sldId id="285" r:id="rId28"/>
    <p:sldId id="287" r:id="rId29"/>
    <p:sldId id="283" r:id="rId30"/>
    <p:sldId id="284" r:id="rId31"/>
    <p:sldId id="288" r:id="rId3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444" autoAdjust="0"/>
  </p:normalViewPr>
  <p:slideViewPr>
    <p:cSldViewPr>
      <p:cViewPr>
        <p:scale>
          <a:sx n="100" d="100"/>
          <a:sy n="100" d="100"/>
        </p:scale>
        <p:origin x="-5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58652068-DD5A-4040-86CA-CA0850B4407D}" type="datetimeFigureOut">
              <a:rPr lang="ru-RU"/>
              <a:pPr>
                <a:defRPr/>
              </a:pPr>
              <a:t>20.05.2020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7EFA2038-D843-4D75-90CD-94171C30C357}" type="slidenum">
              <a:rPr lang="ru-RU"/>
              <a:pPr>
                <a:defRPr/>
              </a:pPr>
              <a:t>‹#›</a:t>
            </a:fld>
            <a:endParaRPr lang="ru-RU"/>
          </a:p>
        </p:txBody>
      </p:sp>
    </p:spTree>
    <p:extLst>
      <p:ext uri="{BB962C8B-B14F-4D97-AF65-F5344CB8AC3E}">
        <p14:creationId xmlns:p14="http://schemas.microsoft.com/office/powerpoint/2010/main" val="22267488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Образ слайда 1"/>
          <p:cNvSpPr>
            <a:spLocks noGrp="1" noRot="1" noChangeAspect="1"/>
          </p:cNvSpPr>
          <p:nvPr>
            <p:ph type="sldImg"/>
          </p:nvPr>
        </p:nvSpPr>
        <p:spPr bwMode="auto">
          <a:noFill/>
          <a:ln>
            <a:solidFill>
              <a:srgbClr val="000000"/>
            </a:solidFill>
            <a:miter lim="800000"/>
            <a:headEnd/>
            <a:tailEnd/>
          </a:ln>
        </p:spPr>
      </p:sp>
      <p:sp>
        <p:nvSpPr>
          <p:cNvPr id="3481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481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568870F-1889-42A1-930C-5642C7781AA3}" type="slidenum">
              <a:rPr lang="ru-RU"/>
              <a:pPr fontAlgn="base">
                <a:spcBef>
                  <a:spcPct val="0"/>
                </a:spcBef>
                <a:spcAft>
                  <a:spcPct val="0"/>
                </a:spcAft>
              </a:pPr>
              <a:t>19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619378AB-50E0-4E2D-A02A-6AEE14AAFC18}" type="datetimeFigureOut">
              <a:rPr lang="ru-RU"/>
              <a:pPr>
                <a:defRPr/>
              </a:pPr>
              <a:t>20.05.2020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797909C-FE1F-42EC-8AAF-8207D5BCFF60}"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0B785B8-3E89-4BDA-B478-D59891B99583}" type="datetimeFigureOut">
              <a:rPr lang="ru-RU"/>
              <a:pPr>
                <a:defRPr/>
              </a:pPr>
              <a:t>20.05.2020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38DFA8E-DB87-4483-9A89-32258A6F51ED}"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B4BBCEC-4201-4170-8412-C7F1679045BA}" type="datetimeFigureOut">
              <a:rPr lang="ru-RU"/>
              <a:pPr>
                <a:defRPr/>
              </a:pPr>
              <a:t>20.05.2020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5D8131A-3C22-4CD8-AB66-53CE1F12FA52}"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5ECAE596-BE9D-4E7B-8FF4-B880DDA1536D}" type="datetimeFigureOut">
              <a:rPr lang="ru-RU"/>
              <a:pPr>
                <a:defRPr/>
              </a:pPr>
              <a:t>20.05.2020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3764544-40CE-4730-94F8-A48D6B1FFD17}"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B2137B14-849F-4EC3-B2C7-E460357F9145}" type="datetimeFigureOut">
              <a:rPr lang="ru-RU"/>
              <a:pPr>
                <a:defRPr/>
              </a:pPr>
              <a:t>20.05.2020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31295F6-6D70-4E4D-9A51-1D4C9FE18673}"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9FF926F1-AB47-422B-ADC9-13181DDEE07D}" type="datetimeFigureOut">
              <a:rPr lang="ru-RU"/>
              <a:pPr>
                <a:defRPr/>
              </a:pPr>
              <a:t>20.05.2020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63602E0-C578-471C-8DD8-F52B024DF36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11D626DE-2946-4A1E-B4B9-806C1E1FF9B8}" type="datetimeFigureOut">
              <a:rPr lang="ru-RU"/>
              <a:pPr>
                <a:defRPr/>
              </a:pPr>
              <a:t>20.05.2020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D05BE8F0-EFF6-4B84-AB4D-EAF900C4679B}"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569C83D0-6335-4CFC-A942-F79FB56F4B1D}" type="datetimeFigureOut">
              <a:rPr lang="ru-RU"/>
              <a:pPr>
                <a:defRPr/>
              </a:pPr>
              <a:t>20.05.2020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F1244A23-8D66-442C-8732-8C941733ACAA}"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640FF813-1F73-43B0-8C80-EDE1155F2857}" type="datetimeFigureOut">
              <a:rPr lang="ru-RU"/>
              <a:pPr>
                <a:defRPr/>
              </a:pPr>
              <a:t>20.05.2020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67D2B604-CA87-4999-B968-6D556F4E77FB}"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E1100B1-2ED1-49C5-B5F5-9070A4930D9C}" type="datetimeFigureOut">
              <a:rPr lang="ru-RU"/>
              <a:pPr>
                <a:defRPr/>
              </a:pPr>
              <a:t>20.05.2020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9EE8E93-D06C-43AB-8D00-0A72034AB531}"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2DB4F9C-681D-4B73-84A6-47B7DB639F29}" type="datetimeFigureOut">
              <a:rPr lang="ru-RU"/>
              <a:pPr>
                <a:defRPr/>
              </a:pPr>
              <a:t>20.05.2020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EBD8B05-3CA8-4793-8390-308E957FC379}"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2BA1D057-9884-4E78-A4DA-34ACEEFBE8D3}" type="datetimeFigureOut">
              <a:rPr lang="ru-RU"/>
              <a:pPr>
                <a:defRPr/>
              </a:pPr>
              <a:t>20.05.2020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4BF888D6-4B9F-4279-9EDF-63B25A74943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Заголовок 1"/>
          <p:cNvSpPr>
            <a:spLocks noGrp="1"/>
          </p:cNvSpPr>
          <p:nvPr>
            <p:ph type="ctrTitle"/>
          </p:nvPr>
        </p:nvSpPr>
        <p:spPr/>
        <p:txBody>
          <a:bodyPr/>
          <a:lstStyle/>
          <a:p>
            <a:endParaRPr lang="ru-RU" smtClean="0"/>
          </a:p>
        </p:txBody>
      </p:sp>
      <p:sp>
        <p:nvSpPr>
          <p:cNvPr id="3" name="Подзаголовок 2"/>
          <p:cNvSpPr>
            <a:spLocks noGrp="1"/>
          </p:cNvSpPr>
          <p:nvPr>
            <p:ph type="subTitle" idx="1"/>
          </p:nvPr>
        </p:nvSpPr>
        <p:spPr/>
        <p:txBody>
          <a:bodyPr rtlCol="0">
            <a:normAutofit/>
          </a:bodyPr>
          <a:lstStyle/>
          <a:p>
            <a:pPr fontAlgn="auto">
              <a:spcAft>
                <a:spcPts val="0"/>
              </a:spcAft>
              <a:buFont typeface="Arial" pitchFamily="34" charset="0"/>
              <a:buNone/>
              <a:defRPr/>
            </a:pPr>
            <a:endParaRPr lang="ru-RU"/>
          </a:p>
        </p:txBody>
      </p:sp>
      <p:pic>
        <p:nvPicPr>
          <p:cNvPr id="15363" name="Рисунок 3" descr="1.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 name="Прямоугольник 4"/>
          <p:cNvSpPr/>
          <p:nvPr/>
        </p:nvSpPr>
        <p:spPr>
          <a:xfrm>
            <a:off x="1643043" y="1071546"/>
            <a:ext cx="6363392" cy="92333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ru-RU"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Подвижные  игры</a:t>
            </a:r>
          </a:p>
        </p:txBody>
      </p:sp>
      <p:sp>
        <p:nvSpPr>
          <p:cNvPr id="6" name="Прямоугольник 5"/>
          <p:cNvSpPr/>
          <p:nvPr/>
        </p:nvSpPr>
        <p:spPr>
          <a:xfrm>
            <a:off x="285721" y="2285992"/>
            <a:ext cx="8358245" cy="923330"/>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ru-RU"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для  детей средней группы</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Рисунок 1" descr="011.jpg"/>
          <p:cNvPicPr>
            <a:picLocks noChangeAspect="1"/>
          </p:cNvPicPr>
          <p:nvPr/>
        </p:nvPicPr>
        <p:blipFill>
          <a:blip r:embed="rId2" cstate="print"/>
          <a:srcRect/>
          <a:stretch>
            <a:fillRect/>
          </a:stretch>
        </p:blipFill>
        <p:spPr bwMode="auto">
          <a:xfrm>
            <a:off x="0" y="1588"/>
            <a:ext cx="9144000" cy="6854825"/>
          </a:xfrm>
          <a:prstGeom prst="rect">
            <a:avLst/>
          </a:prstGeom>
          <a:noFill/>
          <a:ln w="9525">
            <a:noFill/>
            <a:miter lim="800000"/>
            <a:headEnd/>
            <a:tailEnd/>
          </a:ln>
        </p:spPr>
      </p:pic>
      <p:sp>
        <p:nvSpPr>
          <p:cNvPr id="24578" name="Rectangle 2"/>
          <p:cNvSpPr>
            <a:spLocks noChangeArrowheads="1"/>
          </p:cNvSpPr>
          <p:nvPr/>
        </p:nvSpPr>
        <p:spPr bwMode="auto">
          <a:xfrm>
            <a:off x="611188" y="2243138"/>
            <a:ext cx="7921625" cy="4032250"/>
          </a:xfrm>
          <a:prstGeom prst="rect">
            <a:avLst/>
          </a:prstGeom>
          <a:noFill/>
          <a:ln w="9525">
            <a:noFill/>
            <a:miter lim="800000"/>
            <a:headEnd/>
            <a:tailEnd/>
          </a:ln>
        </p:spPr>
        <p:txBody>
          <a:bodyPr anchor="ctr">
            <a:spAutoFit/>
          </a:bodyPr>
          <a:lstStyle/>
          <a:p>
            <a:r>
              <a:rPr lang="ru-RU" sz="1600" b="1">
                <a:latin typeface="Calibri" pitchFamily="34" charset="0"/>
                <a:cs typeface="Times New Roman" pitchFamily="18" charset="0"/>
              </a:rPr>
              <a:t>.</a:t>
            </a:r>
            <a:r>
              <a:rPr lang="ru-RU" sz="1600" b="1">
                <a:latin typeface="Calibri" pitchFamily="34" charset="0"/>
              </a:rPr>
              <a:t>                                                                 </a:t>
            </a:r>
            <a:r>
              <a:rPr lang="ru-RU" sz="1600" b="1">
                <a:solidFill>
                  <a:schemeClr val="bg1"/>
                </a:solidFill>
                <a:latin typeface="Calibri" pitchFamily="34" charset="0"/>
              </a:rPr>
              <a:t>(средняя группа)</a:t>
            </a:r>
            <a:endParaRPr lang="ru-RU" sz="1600">
              <a:solidFill>
                <a:schemeClr val="bg1"/>
              </a:solidFill>
              <a:latin typeface="Calibri" pitchFamily="34" charset="0"/>
            </a:endParaRPr>
          </a:p>
          <a:p>
            <a:r>
              <a:rPr lang="ru-RU" sz="1600" b="1" u="sng">
                <a:solidFill>
                  <a:schemeClr val="bg1"/>
                </a:solidFill>
                <a:latin typeface="Calibri" pitchFamily="34" charset="0"/>
              </a:rPr>
              <a:t>Задачи:</a:t>
            </a:r>
            <a:r>
              <a:rPr lang="ru-RU" sz="1600">
                <a:solidFill>
                  <a:schemeClr val="bg1"/>
                </a:solidFill>
                <a:latin typeface="Calibri" pitchFamily="34" charset="0"/>
              </a:rPr>
              <a:t> Развивать у детей ориентировку в пространстве, закрепить навык построения в колонну. Упражнять в беге. </a:t>
            </a:r>
          </a:p>
          <a:p>
            <a:r>
              <a:rPr lang="ru-RU" sz="1600" b="1" u="sng">
                <a:solidFill>
                  <a:schemeClr val="bg1"/>
                </a:solidFill>
                <a:latin typeface="Calibri" pitchFamily="34" charset="0"/>
              </a:rPr>
              <a:t>Описание:</a:t>
            </a:r>
            <a:r>
              <a:rPr lang="ru-RU" sz="1600">
                <a:solidFill>
                  <a:schemeClr val="bg1"/>
                </a:solidFill>
                <a:latin typeface="Calibri" pitchFamily="34" charset="0"/>
              </a:rPr>
              <a:t> Дети строятся в 3-4 колонны в разных местах площадки, которые отмечаются флажками. Играющие изображают летчиков на самолетах. Они готовятся к полету. По сигналу воспитателя «К полету готовься!» дети кружат согнутыми в локтях руками – заводят мотор. «Летите!» - говорит воспитатель. Дети поднимают руки в стороны и летят врассыпную, в разных направлениях. По сигналу воспитателя «На посадку!» - самолеты находят свои места и приземляются, строятся в колонны и опускаются на одно колено. Воспитатель отмечает, какая колонна построилась первой.</a:t>
            </a:r>
          </a:p>
          <a:p>
            <a:r>
              <a:rPr lang="ru-RU" sz="1600" b="1" u="sng">
                <a:solidFill>
                  <a:schemeClr val="bg1"/>
                </a:solidFill>
                <a:latin typeface="Calibri" pitchFamily="34" charset="0"/>
              </a:rPr>
              <a:t>Правила: </a:t>
            </a:r>
            <a:endParaRPr lang="ru-RU" sz="1600">
              <a:solidFill>
                <a:schemeClr val="bg1"/>
              </a:solidFill>
              <a:latin typeface="Calibri" pitchFamily="34" charset="0"/>
            </a:endParaRPr>
          </a:p>
          <a:p>
            <a:r>
              <a:rPr lang="ru-RU" sz="1600">
                <a:solidFill>
                  <a:schemeClr val="bg1"/>
                </a:solidFill>
                <a:latin typeface="Calibri" pitchFamily="34" charset="0"/>
              </a:rPr>
              <a:t>Играющие должны вылетать после сигнала воспитателя «Летите!».</a:t>
            </a:r>
          </a:p>
          <a:p>
            <a:r>
              <a:rPr lang="ru-RU" sz="1600">
                <a:solidFill>
                  <a:schemeClr val="bg1"/>
                </a:solidFill>
                <a:latin typeface="Calibri" pitchFamily="34" charset="0"/>
              </a:rPr>
              <a:t>По сигналу воспитателя «На посадку!» - играющие должны возвратиться в свои колонны, на те места, где выложен их знак (поставлен флажок).</a:t>
            </a:r>
          </a:p>
          <a:p>
            <a:r>
              <a:rPr lang="ru-RU" sz="1600" b="1" u="sng">
                <a:solidFill>
                  <a:schemeClr val="bg1"/>
                </a:solidFill>
                <a:latin typeface="Calibri" pitchFamily="34" charset="0"/>
              </a:rPr>
              <a:t>Варианты</a:t>
            </a:r>
            <a:r>
              <a:rPr lang="ru-RU" sz="1600">
                <a:solidFill>
                  <a:schemeClr val="bg1"/>
                </a:solidFill>
                <a:latin typeface="Calibri" pitchFamily="34" charset="0"/>
              </a:rPr>
              <a:t>: Пока самолеты летают, поменять местами флажки, унести на противоположную сторону. Менять ведущих в колоннах.</a:t>
            </a:r>
            <a:r>
              <a:rPr lang="ru-RU" sz="1600">
                <a:solidFill>
                  <a:schemeClr val="bg1"/>
                </a:solidFill>
                <a:latin typeface="Calibri" pitchFamily="34" charset="0"/>
                <a:cs typeface="Times New Roman" pitchFamily="18" charset="0"/>
              </a:rPr>
              <a:t> </a:t>
            </a:r>
            <a:endParaRPr lang="ru-RU" sz="1600">
              <a:solidFill>
                <a:schemeClr val="bg1"/>
              </a:solidFill>
              <a:latin typeface="Calibri" pitchFamily="34" charset="0"/>
            </a:endParaRPr>
          </a:p>
        </p:txBody>
      </p:sp>
      <p:sp>
        <p:nvSpPr>
          <p:cNvPr id="6" name="Прямоугольник 5"/>
          <p:cNvSpPr/>
          <p:nvPr/>
        </p:nvSpPr>
        <p:spPr>
          <a:xfrm>
            <a:off x="1928794" y="428604"/>
            <a:ext cx="5572164" cy="923330"/>
          </a:xfrm>
          <a:prstGeom prst="rect">
            <a:avLst/>
          </a:prstGeom>
          <a:noFill/>
        </p:spPr>
        <p:txBody>
          <a:bodyPr>
            <a:spAutoFit/>
          </a:bodyPr>
          <a:lstStyle/>
          <a:p>
            <a:pPr algn="ctr" fontAlgn="auto">
              <a:spcBef>
                <a:spcPts val="0"/>
              </a:spcBef>
              <a:spcAft>
                <a:spcPts val="0"/>
              </a:spcAft>
              <a:defRPr/>
            </a:pPr>
            <a:r>
              <a:rPr lang="ru-RU"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rPr>
              <a:t>«Самолёты»</a:t>
            </a:r>
          </a:p>
        </p:txBody>
      </p:sp>
      <p:sp>
        <p:nvSpPr>
          <p:cNvPr id="24580" name="TextBox 6"/>
          <p:cNvSpPr txBox="1">
            <a:spLocks noChangeArrowheads="1"/>
          </p:cNvSpPr>
          <p:nvPr/>
        </p:nvSpPr>
        <p:spPr bwMode="auto">
          <a:xfrm>
            <a:off x="3000375" y="1571625"/>
            <a:ext cx="3786188" cy="369888"/>
          </a:xfrm>
          <a:prstGeom prst="rect">
            <a:avLst/>
          </a:prstGeom>
          <a:noFill/>
          <a:ln w="9525">
            <a:noFill/>
            <a:miter lim="800000"/>
            <a:headEnd/>
            <a:tailEnd/>
          </a:ln>
        </p:spPr>
        <p:txBody>
          <a:bodyPr>
            <a:spAutoFit/>
          </a:bodyPr>
          <a:lstStyle/>
          <a:p>
            <a:r>
              <a:rPr lang="ru-RU">
                <a:latin typeface="Calibri" pitchFamily="34" charset="0"/>
              </a:rPr>
              <a:t>                 Игры с  бегом</a:t>
            </a:r>
          </a:p>
        </p:txBody>
      </p:sp>
      <p:pic>
        <p:nvPicPr>
          <p:cNvPr id="24581" name="Рисунок 7" descr="011.jpg"/>
          <p:cNvPicPr>
            <a:picLocks noChangeAspect="1"/>
          </p:cNvPicPr>
          <p:nvPr/>
        </p:nvPicPr>
        <p:blipFill>
          <a:blip r:embed="rId2" cstate="print"/>
          <a:srcRect/>
          <a:stretch>
            <a:fillRect/>
          </a:stretch>
        </p:blipFill>
        <p:spPr bwMode="auto">
          <a:xfrm>
            <a:off x="0" y="3175"/>
            <a:ext cx="9144000" cy="6854825"/>
          </a:xfrm>
          <a:prstGeom prst="rect">
            <a:avLst/>
          </a:prstGeom>
          <a:noFill/>
          <a:ln w="9525">
            <a:noFill/>
            <a:miter lim="800000"/>
            <a:headEnd/>
            <a:tailEnd/>
          </a:ln>
        </p:spPr>
      </p:pic>
      <p:sp>
        <p:nvSpPr>
          <p:cNvPr id="9" name="Прямоугольник 8"/>
          <p:cNvSpPr/>
          <p:nvPr/>
        </p:nvSpPr>
        <p:spPr>
          <a:xfrm>
            <a:off x="755576" y="260648"/>
            <a:ext cx="7776864" cy="830997"/>
          </a:xfrm>
          <a:prstGeom prst="rect">
            <a:avLst/>
          </a:prstGeom>
        </p:spPr>
        <p:txBody>
          <a:bodyPr>
            <a:spAutoFit/>
          </a:bodyPr>
          <a:lstStyle/>
          <a:p>
            <a:pPr algn="ctr" fontAlgn="auto">
              <a:spcBef>
                <a:spcPts val="0"/>
              </a:spcBef>
              <a:spcAft>
                <a:spcPts val="0"/>
              </a:spcAft>
              <a:defRPr/>
            </a:pPr>
            <a:r>
              <a:rPr lang="ru-RU" sz="4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rPr>
              <a:t>«Медведь и пчелы»</a:t>
            </a:r>
          </a:p>
        </p:txBody>
      </p:sp>
      <p:sp>
        <p:nvSpPr>
          <p:cNvPr id="24583" name="Rectangle 2"/>
          <p:cNvSpPr>
            <a:spLocks noChangeArrowheads="1"/>
          </p:cNvSpPr>
          <p:nvPr/>
        </p:nvSpPr>
        <p:spPr bwMode="auto">
          <a:xfrm>
            <a:off x="971550" y="1355725"/>
            <a:ext cx="7561263" cy="4494213"/>
          </a:xfrm>
          <a:prstGeom prst="rect">
            <a:avLst/>
          </a:prstGeom>
          <a:noFill/>
          <a:ln w="9525">
            <a:noFill/>
            <a:miter lim="800000"/>
            <a:headEnd/>
            <a:tailEnd/>
          </a:ln>
        </p:spPr>
        <p:txBody>
          <a:bodyPr anchor="ctr">
            <a:spAutoFit/>
          </a:bodyPr>
          <a:lstStyle/>
          <a:p>
            <a:endParaRPr lang="ru-RU" sz="1400" b="1">
              <a:ea typeface="Times New Roman" pitchFamily="18" charset="0"/>
              <a:cs typeface="Arial" charset="0"/>
            </a:endParaRPr>
          </a:p>
          <a:p>
            <a:r>
              <a:rPr lang="ru-RU" sz="1600" b="1">
                <a:latin typeface="Calibri" pitchFamily="34" charset="0"/>
                <a:ea typeface="Times New Roman" pitchFamily="18" charset="0"/>
                <a:cs typeface="Arial" charset="0"/>
              </a:rPr>
              <a:t>                                                             (средняя группа)</a:t>
            </a:r>
            <a:endParaRPr lang="ru-RU" sz="1600">
              <a:latin typeface="Calibri" pitchFamily="34" charset="0"/>
              <a:ea typeface="Times New Roman" pitchFamily="18" charset="0"/>
              <a:cs typeface="Arial" charset="0"/>
            </a:endParaRPr>
          </a:p>
          <a:p>
            <a:r>
              <a:rPr lang="ru-RU" sz="1600" b="1" u="sng">
                <a:latin typeface="Calibri" pitchFamily="34" charset="0"/>
                <a:ea typeface="Times New Roman" pitchFamily="18" charset="0"/>
                <a:cs typeface="Arial" charset="0"/>
              </a:rPr>
              <a:t>Задачи:</a:t>
            </a:r>
            <a:r>
              <a:rPr lang="ru-RU" sz="1600">
                <a:latin typeface="Calibri" pitchFamily="34" charset="0"/>
                <a:ea typeface="Times New Roman" pitchFamily="18" charset="0"/>
                <a:cs typeface="Arial" charset="0"/>
              </a:rPr>
              <a:t> Развивать у детей умение выполнять движения по сигналу, по слову. Упражнять в беге. Развивать инициативу, сообразительность.</a:t>
            </a:r>
            <a:endParaRPr lang="ru-RU" sz="1600">
              <a:ea typeface="Times New Roman" pitchFamily="18" charset="0"/>
              <a:cs typeface="Arial" charset="0"/>
            </a:endParaRPr>
          </a:p>
          <a:p>
            <a:pPr eaLnBrk="0" hangingPunct="0"/>
            <a:r>
              <a:rPr lang="ru-RU" sz="1600" b="1" u="sng">
                <a:latin typeface="Calibri" pitchFamily="34" charset="0"/>
                <a:ea typeface="Times New Roman" pitchFamily="18" charset="0"/>
                <a:cs typeface="Arial" charset="0"/>
              </a:rPr>
              <a:t> Описание:</a:t>
            </a:r>
            <a:r>
              <a:rPr lang="ru-RU" sz="1600">
                <a:ea typeface="Times New Roman" pitchFamily="18" charset="0"/>
                <a:cs typeface="Arial" charset="0"/>
              </a:rPr>
              <a:t> улей (гимнастическая стенка или вышка) находится на одной стороне площадки. На противоположной стороне луг. В стороне  берлога медведей. Одновременно в игре  участвуют 12-15 человек. Играющие делятся на две неравные группы. Большинство из них пчёлы, которые живут в улье. Медведи в берлоге. По условному сигналу пчёлы вылетают из улья ( слезают с гимнастической стенки), летят на луг за мёдом и жужжат. Как только пчёлы улетят, медведи выбегают из берлоги и забираются в улей (влезают на стенку) и лакомятся мёдом. Как только воспитатель подаст сигнал «Медведи» ,пчёлы летят к ульям, а медведи убегают в берлогу. Не успевших спрятаться пчёлы жалят (дотрагиваются рукой). Потом игра возобновляется. Ужаленные медведи не участвуют в очередной игре.</a:t>
            </a:r>
            <a:endParaRPr lang="ru-RU" sz="1600">
              <a:cs typeface="Arial" charset="0"/>
            </a:endParaRPr>
          </a:p>
          <a:p>
            <a:pPr eaLnBrk="0" hangingPunct="0"/>
            <a:r>
              <a:rPr lang="ru-RU" sz="1600" b="1" u="sng">
                <a:latin typeface="Calibri" pitchFamily="34" charset="0"/>
              </a:rPr>
              <a:t> Правила: </a:t>
            </a:r>
            <a:endParaRPr lang="ru-RU" sz="1600">
              <a:latin typeface="Calibri" pitchFamily="34" charset="0"/>
            </a:endParaRPr>
          </a:p>
          <a:p>
            <a:pPr eaLnBrk="0" hangingPunct="0"/>
            <a:r>
              <a:rPr lang="ru-RU" sz="1600">
                <a:cs typeface="Times New Roman" pitchFamily="18" charset="0"/>
              </a:rPr>
              <a:t> После двух повторений дети меняются ролями. Воспитатель следит, чтобы дети не спрыгивали, а слезали с лестницы; если нужно, оказать помощь.</a:t>
            </a:r>
            <a:endParaRPr lang="ru-RU" sz="1600">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Рисунок 1" descr="012.jpg"/>
          <p:cNvPicPr>
            <a:picLocks noChangeAspect="1"/>
          </p:cNvPicPr>
          <p:nvPr/>
        </p:nvPicPr>
        <p:blipFill>
          <a:blip r:embed="rId2" cstate="print"/>
          <a:srcRect/>
          <a:stretch>
            <a:fillRect/>
          </a:stretch>
        </p:blipFill>
        <p:spPr bwMode="auto">
          <a:xfrm>
            <a:off x="0" y="0"/>
            <a:ext cx="9101138" cy="6858000"/>
          </a:xfrm>
          <a:prstGeom prst="rect">
            <a:avLst/>
          </a:prstGeom>
          <a:noFill/>
          <a:ln w="9525">
            <a:noFill/>
            <a:miter lim="800000"/>
            <a:headEnd/>
            <a:tailEnd/>
          </a:ln>
        </p:spPr>
      </p:pic>
      <p:sp>
        <p:nvSpPr>
          <p:cNvPr id="25602" name="Прямоугольник 2"/>
          <p:cNvSpPr>
            <a:spLocks noChangeArrowheads="1"/>
          </p:cNvSpPr>
          <p:nvPr/>
        </p:nvSpPr>
        <p:spPr bwMode="auto">
          <a:xfrm>
            <a:off x="214313" y="2286000"/>
            <a:ext cx="8678862" cy="4524375"/>
          </a:xfrm>
          <a:prstGeom prst="rect">
            <a:avLst/>
          </a:prstGeom>
          <a:noFill/>
          <a:ln w="9525">
            <a:noFill/>
            <a:miter lim="800000"/>
            <a:headEnd/>
            <a:tailEnd/>
          </a:ln>
        </p:spPr>
        <p:txBody>
          <a:bodyPr>
            <a:spAutoFit/>
          </a:bodyPr>
          <a:lstStyle/>
          <a:p>
            <a:r>
              <a:rPr lang="ru-RU" b="1">
                <a:latin typeface="Calibri" pitchFamily="34" charset="0"/>
              </a:rPr>
              <a:t>                                                      (средняя группа)</a:t>
            </a:r>
            <a:endParaRPr lang="ru-RU">
              <a:latin typeface="Calibri" pitchFamily="34" charset="0"/>
            </a:endParaRPr>
          </a:p>
          <a:p>
            <a:r>
              <a:rPr lang="ru-RU" b="1" u="sng">
                <a:latin typeface="Calibri" pitchFamily="34" charset="0"/>
              </a:rPr>
              <a:t>Задачи:</a:t>
            </a:r>
            <a:r>
              <a:rPr lang="ru-RU">
                <a:latin typeface="Calibri" pitchFamily="34" charset="0"/>
              </a:rPr>
              <a:t> Развивать у детей умение выполнять движения по сигналу, по слову, быстро строится в пары. Упражнять в беге, распознавании цветов. Развивать инициативу, сообразительность.</a:t>
            </a:r>
          </a:p>
          <a:p>
            <a:r>
              <a:rPr lang="ru-RU" b="1" u="sng">
                <a:latin typeface="Calibri" pitchFamily="34" charset="0"/>
              </a:rPr>
              <a:t>Описание:</a:t>
            </a:r>
            <a:r>
              <a:rPr lang="ru-RU">
                <a:latin typeface="Calibri" pitchFamily="34" charset="0"/>
              </a:rPr>
              <a:t> Играющие стоят вдоль стены. Воспитатель дает каждому по одному флажку. По сигналу воспитателя – дети разбегаются по площадке. По другому сигналу, или по слову «Найди себе пару!», дети, имеющие флажки одинакового цвета, находят себе пару, каждая пара, используя флажки, делает ту или иную фигуру. В игре участвуют нечетное число детей, 1 должен остаться без пары. Играющие говорят: «Ваня, Ваня – не зевай, быстро пару выбирай!». </a:t>
            </a:r>
          </a:p>
          <a:p>
            <a:r>
              <a:rPr lang="ru-RU" b="1" u="sng">
                <a:latin typeface="Calibri" pitchFamily="34" charset="0"/>
              </a:rPr>
              <a:t>Правила: </a:t>
            </a:r>
            <a:endParaRPr lang="ru-RU">
              <a:latin typeface="Calibri" pitchFamily="34" charset="0"/>
            </a:endParaRPr>
          </a:p>
          <a:p>
            <a:r>
              <a:rPr lang="ru-RU">
                <a:latin typeface="Calibri" pitchFamily="34" charset="0"/>
              </a:rPr>
              <a:t>Играющие становятся в пары и разбегаются по сигналу (слову) воспитателя.</a:t>
            </a:r>
          </a:p>
          <a:p>
            <a:r>
              <a:rPr lang="ru-RU">
                <a:latin typeface="Calibri" pitchFamily="34" charset="0"/>
              </a:rPr>
              <a:t>Каждый раз играющие должны иметь пару.</a:t>
            </a:r>
          </a:p>
          <a:p>
            <a:r>
              <a:rPr lang="ru-RU" b="1" u="sng">
                <a:latin typeface="Calibri" pitchFamily="34" charset="0"/>
              </a:rPr>
              <a:t>Варианты</a:t>
            </a:r>
            <a:r>
              <a:rPr lang="ru-RU">
                <a:latin typeface="Calibri" pitchFamily="34" charset="0"/>
              </a:rPr>
              <a:t>: Вместо флажков использовать платочки. Чтобы дети не бегали парами, ввести ограничитель – узкую дорожку, перепрыгнуть через ручеек.</a:t>
            </a:r>
          </a:p>
          <a:p>
            <a:endParaRPr lang="ru-RU">
              <a:latin typeface="Calibri" pitchFamily="34" charset="0"/>
            </a:endParaRPr>
          </a:p>
        </p:txBody>
      </p:sp>
      <p:sp>
        <p:nvSpPr>
          <p:cNvPr id="5" name="Прямоугольник 4"/>
          <p:cNvSpPr/>
          <p:nvPr/>
        </p:nvSpPr>
        <p:spPr>
          <a:xfrm>
            <a:off x="1000100" y="214290"/>
            <a:ext cx="7215238" cy="923330"/>
          </a:xfrm>
          <a:prstGeom prst="rect">
            <a:avLst/>
          </a:prstGeom>
          <a:noFill/>
        </p:spPr>
        <p:txBody>
          <a:bodyPr>
            <a:spAutoFit/>
          </a:bodyPr>
          <a:lstStyle/>
          <a:p>
            <a:pPr algn="ctr" fontAlgn="auto">
              <a:spcBef>
                <a:spcPts val="0"/>
              </a:spcBef>
              <a:spcAft>
                <a:spcPts val="0"/>
              </a:spcAft>
              <a:defRPr/>
            </a:pPr>
            <a:r>
              <a:rPr lang="ru-RU"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rPr>
              <a:t>«Найди себе пару»</a:t>
            </a:r>
          </a:p>
        </p:txBody>
      </p:sp>
      <p:sp>
        <p:nvSpPr>
          <p:cNvPr id="6" name="TextBox 5"/>
          <p:cNvSpPr txBox="1"/>
          <p:nvPr/>
        </p:nvSpPr>
        <p:spPr>
          <a:xfrm>
            <a:off x="2714625" y="1571625"/>
            <a:ext cx="2535238" cy="369888"/>
          </a:xfrm>
          <a:prstGeom prst="rect">
            <a:avLst/>
          </a:prstGeom>
          <a:noFill/>
        </p:spPr>
        <p:txBody>
          <a:bodyPr wrap="none">
            <a:spAutoFit/>
          </a:bodyPr>
          <a:lstStyle/>
          <a:p>
            <a:pPr fontAlgn="auto">
              <a:spcBef>
                <a:spcPts val="0"/>
              </a:spcBef>
              <a:spcAft>
                <a:spcPts val="0"/>
              </a:spcAft>
              <a:defRPr/>
            </a:pPr>
            <a:r>
              <a:rPr lang="ru-RU" dirty="0">
                <a:solidFill>
                  <a:schemeClr val="bg1">
                    <a:lumMod val="85000"/>
                  </a:schemeClr>
                </a:solidFill>
                <a:latin typeface="+mn-lt"/>
              </a:rPr>
              <a:t>Игры с ходьбой и бегом</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Рисунок 1" descr="013.jpg"/>
          <p:cNvPicPr>
            <a:picLocks noChangeAspect="1"/>
          </p:cNvPicPr>
          <p:nvPr/>
        </p:nvPicPr>
        <p:blipFill>
          <a:blip r:embed="rId2" cstate="print"/>
          <a:srcRect/>
          <a:stretch>
            <a:fillRect/>
          </a:stretch>
        </p:blipFill>
        <p:spPr bwMode="auto">
          <a:xfrm>
            <a:off x="3175" y="0"/>
            <a:ext cx="9137650" cy="6858000"/>
          </a:xfrm>
          <a:prstGeom prst="rect">
            <a:avLst/>
          </a:prstGeom>
          <a:noFill/>
          <a:ln w="9525">
            <a:noFill/>
            <a:miter lim="800000"/>
            <a:headEnd/>
            <a:tailEnd/>
          </a:ln>
        </p:spPr>
      </p:pic>
      <p:sp>
        <p:nvSpPr>
          <p:cNvPr id="26626" name="Rectangle 1"/>
          <p:cNvSpPr>
            <a:spLocks noChangeArrowheads="1"/>
          </p:cNvSpPr>
          <p:nvPr/>
        </p:nvSpPr>
        <p:spPr bwMode="auto">
          <a:xfrm>
            <a:off x="539750" y="1854200"/>
            <a:ext cx="8064500" cy="4278313"/>
          </a:xfrm>
          <a:prstGeom prst="rect">
            <a:avLst/>
          </a:prstGeom>
          <a:noFill/>
          <a:ln w="9525">
            <a:noFill/>
            <a:miter lim="800000"/>
            <a:headEnd/>
            <a:tailEnd/>
          </a:ln>
        </p:spPr>
        <p:txBody>
          <a:bodyPr anchor="ctr">
            <a:spAutoFit/>
          </a:bodyPr>
          <a:lstStyle/>
          <a:p>
            <a:r>
              <a:rPr lang="ru-RU" sz="1600" b="1">
                <a:latin typeface="Calibri" pitchFamily="34" charset="0"/>
              </a:rPr>
              <a:t>                                                                      (средняя группа)</a:t>
            </a:r>
            <a:endParaRPr lang="ru-RU" sz="1600">
              <a:latin typeface="Calibri" pitchFamily="34" charset="0"/>
            </a:endParaRPr>
          </a:p>
          <a:p>
            <a:r>
              <a:rPr lang="ru-RU" sz="1600" b="1" u="sng">
                <a:latin typeface="Calibri" pitchFamily="34" charset="0"/>
              </a:rPr>
              <a:t>Задачи:</a:t>
            </a:r>
            <a:r>
              <a:rPr lang="ru-RU" sz="1600">
                <a:latin typeface="Calibri" pitchFamily="34" charset="0"/>
              </a:rPr>
              <a:t> Развивать у детей умение действовать по сигналу, ползать, , навык коллективного движения. </a:t>
            </a:r>
          </a:p>
          <a:p>
            <a:r>
              <a:rPr lang="ru-RU" sz="1600" b="1" u="sng">
                <a:latin typeface="Calibri" pitchFamily="34" charset="0"/>
              </a:rPr>
              <a:t>Описание: Дети</a:t>
            </a:r>
            <a:r>
              <a:rPr lang="ru-RU" sz="1600">
                <a:latin typeface="Calibri" pitchFamily="34" charset="0"/>
                <a:cs typeface="Times New Roman" pitchFamily="18" charset="0"/>
              </a:rPr>
              <a:t> изображают стадо (коровы, телята). Выбирают пастуха. Ему вручают пастушью шапку, хлыст и рожок. Стадо собирается на скотном дворе. Пастух стоит в отдалении. Воспитатель произносит:</a:t>
            </a:r>
            <a:endParaRPr lang="ru-RU" sz="1600">
              <a:latin typeface="Calibri" pitchFamily="34" charset="0"/>
            </a:endParaRPr>
          </a:p>
          <a:p>
            <a:pPr eaLnBrk="0" hangingPunct="0"/>
            <a:r>
              <a:rPr lang="ru-RU" sz="1600" b="1" i="1">
                <a:latin typeface="Calibri" pitchFamily="34" charset="0"/>
                <a:cs typeface="Times New Roman" pitchFamily="18" charset="0"/>
              </a:rPr>
              <a:t>Ранним-рано поутру </a:t>
            </a:r>
            <a:endParaRPr lang="ru-RU" sz="1600" b="1" i="1">
              <a:latin typeface="Calibri" pitchFamily="34" charset="0"/>
            </a:endParaRPr>
          </a:p>
          <a:p>
            <a:pPr eaLnBrk="0" hangingPunct="0"/>
            <a:r>
              <a:rPr lang="ru-RU" sz="1600" b="1" i="1">
                <a:latin typeface="Calibri" pitchFamily="34" charset="0"/>
                <a:cs typeface="Times New Roman" pitchFamily="18" charset="0"/>
              </a:rPr>
              <a:t>Пастушок: «Ту-ру-ру-у!» </a:t>
            </a:r>
            <a:endParaRPr lang="ru-RU" sz="1600" b="1" i="1">
              <a:latin typeface="Calibri" pitchFamily="34" charset="0"/>
            </a:endParaRPr>
          </a:p>
          <a:p>
            <a:pPr eaLnBrk="0" hangingPunct="0"/>
            <a:r>
              <a:rPr lang="ru-RU" sz="1600" b="1" i="1">
                <a:latin typeface="Calibri" pitchFamily="34" charset="0"/>
                <a:cs typeface="Times New Roman" pitchFamily="18" charset="0"/>
              </a:rPr>
              <a:t>А коровки в лад ему </a:t>
            </a:r>
            <a:endParaRPr lang="ru-RU" sz="1600" b="1" i="1">
              <a:latin typeface="Calibri" pitchFamily="34" charset="0"/>
            </a:endParaRPr>
          </a:p>
          <a:p>
            <a:pPr eaLnBrk="0" hangingPunct="0"/>
            <a:r>
              <a:rPr lang="ru-RU" sz="1600" b="1" i="1">
                <a:latin typeface="Calibri" pitchFamily="34" charset="0"/>
                <a:cs typeface="Times New Roman" pitchFamily="18" charset="0"/>
              </a:rPr>
              <a:t>Затянули: «Му-му-му!»</a:t>
            </a:r>
            <a:endParaRPr lang="ru-RU" sz="1600" b="1" i="1">
              <a:latin typeface="Calibri" pitchFamily="34" charset="0"/>
            </a:endParaRPr>
          </a:p>
          <a:p>
            <a:pPr eaLnBrk="0" hangingPunct="0"/>
            <a:r>
              <a:rPr lang="ru-RU" sz="1600">
                <a:latin typeface="Calibri" pitchFamily="34" charset="0"/>
                <a:cs typeface="Times New Roman" pitchFamily="18" charset="0"/>
              </a:rPr>
              <a:t> </a:t>
            </a:r>
            <a:r>
              <a:rPr lang="ru-RU" sz="1600" b="1" u="sng">
                <a:latin typeface="Calibri" pitchFamily="34" charset="0"/>
              </a:rPr>
              <a:t>Правила: </a:t>
            </a:r>
            <a:endParaRPr lang="ru-RU" sz="1600">
              <a:latin typeface="Calibri" pitchFamily="34" charset="0"/>
            </a:endParaRPr>
          </a:p>
          <a:p>
            <a:pPr eaLnBrk="0" hangingPunct="0"/>
            <a:r>
              <a:rPr lang="ru-RU" sz="1600">
                <a:latin typeface="Calibri" pitchFamily="34" charset="0"/>
                <a:cs typeface="Times New Roman" pitchFamily="18" charset="0"/>
              </a:rPr>
              <a:t>            На слова «ту-ру-ру-у» пастушок играет в рожок, после слов «му-му-му» коровки мычат. Затем дети становятся на четвереньки, и стадо идет на зов пастуха. Он гонит их в поле (на другую сторону площадки). Там стадо пасется некоторое время, затем пастух гонит его обратно в хлев. Выби­рают нового пастуха. Игра повторяется 2—3 раза.</a:t>
            </a:r>
            <a:endParaRPr lang="ru-RU" sz="1600">
              <a:latin typeface="Calibri" pitchFamily="34" charset="0"/>
            </a:endParaRPr>
          </a:p>
          <a:p>
            <a:pPr eaLnBrk="0" hangingPunct="0"/>
            <a:r>
              <a:rPr lang="ru-RU" sz="1600">
                <a:latin typeface="Calibri" pitchFamily="34" charset="0"/>
                <a:cs typeface="Times New Roman" pitchFamily="18" charset="0"/>
              </a:rPr>
              <a:t>              Для игры нужен простор. Дети не должны сбиваться в одно место.</a:t>
            </a:r>
            <a:endParaRPr lang="ru-RU" sz="1600">
              <a:latin typeface="Calibri" pitchFamily="34" charset="0"/>
            </a:endParaRPr>
          </a:p>
          <a:p>
            <a:pPr eaLnBrk="0" hangingPunct="0"/>
            <a:r>
              <a:rPr lang="ru-RU" sz="1600">
                <a:latin typeface="Calibri" pitchFamily="34" charset="0"/>
                <a:cs typeface="Times New Roman" pitchFamily="18" charset="0"/>
              </a:rPr>
              <a:t> </a:t>
            </a:r>
            <a:endParaRPr lang="ru-RU" sz="1600">
              <a:latin typeface="Calibri" pitchFamily="34" charset="0"/>
            </a:endParaRPr>
          </a:p>
        </p:txBody>
      </p:sp>
      <p:sp>
        <p:nvSpPr>
          <p:cNvPr id="4" name="Прямоугольник 3"/>
          <p:cNvSpPr/>
          <p:nvPr/>
        </p:nvSpPr>
        <p:spPr>
          <a:xfrm>
            <a:off x="714348" y="214290"/>
            <a:ext cx="7358114" cy="923330"/>
          </a:xfrm>
          <a:prstGeom prst="rect">
            <a:avLst/>
          </a:prstGeom>
          <a:noFill/>
        </p:spPr>
        <p:txBody>
          <a:bodyPr>
            <a:spAutoFit/>
          </a:bodyPr>
          <a:lstStyle/>
          <a:p>
            <a:pPr algn="ctr" fontAlgn="auto">
              <a:spcBef>
                <a:spcPts val="0"/>
              </a:spcBef>
              <a:spcAft>
                <a:spcPts val="0"/>
              </a:spcAft>
              <a:defRPr/>
            </a:pPr>
            <a:r>
              <a:rPr lang="ru-RU"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rPr>
              <a:t>«Пастух и стадо»</a:t>
            </a:r>
          </a:p>
        </p:txBody>
      </p:sp>
      <p:sp>
        <p:nvSpPr>
          <p:cNvPr id="26628" name="TextBox 4"/>
          <p:cNvSpPr txBox="1">
            <a:spLocks noChangeArrowheads="1"/>
          </p:cNvSpPr>
          <p:nvPr/>
        </p:nvSpPr>
        <p:spPr bwMode="auto">
          <a:xfrm>
            <a:off x="2571750" y="1357313"/>
            <a:ext cx="3368675" cy="369887"/>
          </a:xfrm>
          <a:prstGeom prst="rect">
            <a:avLst/>
          </a:prstGeom>
          <a:noFill/>
          <a:ln w="9525">
            <a:noFill/>
            <a:miter lim="800000"/>
            <a:headEnd/>
            <a:tailEnd/>
          </a:ln>
        </p:spPr>
        <p:txBody>
          <a:bodyPr wrap="none">
            <a:spAutoFit/>
          </a:bodyPr>
          <a:lstStyle/>
          <a:p>
            <a:r>
              <a:rPr lang="ru-RU">
                <a:solidFill>
                  <a:schemeClr val="bg1"/>
                </a:solidFill>
                <a:latin typeface="Calibri" pitchFamily="34" charset="0"/>
              </a:rPr>
              <a:t>Игры с   ползанием  и  лазанием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Рисунок 1" descr="01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7650" name="Rectangle 1"/>
          <p:cNvSpPr>
            <a:spLocks noChangeArrowheads="1"/>
          </p:cNvSpPr>
          <p:nvPr/>
        </p:nvSpPr>
        <p:spPr bwMode="auto">
          <a:xfrm>
            <a:off x="827088" y="2465388"/>
            <a:ext cx="7345362" cy="3540125"/>
          </a:xfrm>
          <a:prstGeom prst="rect">
            <a:avLst/>
          </a:prstGeom>
          <a:noFill/>
          <a:ln w="9525">
            <a:noFill/>
            <a:miter lim="800000"/>
            <a:headEnd/>
            <a:tailEnd/>
          </a:ln>
        </p:spPr>
        <p:txBody>
          <a:bodyPr anchor="ctr">
            <a:spAutoFit/>
          </a:bodyPr>
          <a:lstStyle/>
          <a:p>
            <a:r>
              <a:rPr lang="ru-RU" sz="1600" b="1">
                <a:latin typeface="Calibri" pitchFamily="34" charset="0"/>
              </a:rPr>
              <a:t>                                                                (средняя группа)</a:t>
            </a:r>
            <a:endParaRPr lang="ru-RU" sz="1600">
              <a:latin typeface="Calibri" pitchFamily="34" charset="0"/>
            </a:endParaRPr>
          </a:p>
          <a:p>
            <a:r>
              <a:rPr lang="ru-RU" sz="1600" b="1" u="sng">
                <a:latin typeface="Calibri" pitchFamily="34" charset="0"/>
              </a:rPr>
              <a:t>Задачи:</a:t>
            </a:r>
            <a:r>
              <a:rPr lang="ru-RU" sz="1600">
                <a:latin typeface="Calibri" pitchFamily="34" charset="0"/>
              </a:rPr>
              <a:t> Развивать у детей умение действовать по сигналу, ползать, лазать , навык коллективного движения. Развивать у детей ловкость и умение выполнять движение по сигналу.</a:t>
            </a:r>
          </a:p>
          <a:p>
            <a:r>
              <a:rPr lang="ru-RU" sz="1600" b="1" u="sng">
                <a:latin typeface="Calibri" pitchFamily="34" charset="0"/>
              </a:rPr>
              <a:t>Описание:</a:t>
            </a:r>
            <a:r>
              <a:rPr lang="ru-RU" sz="1600">
                <a:latin typeface="Calibri" pitchFamily="34" charset="0"/>
              </a:rPr>
              <a:t> </a:t>
            </a:r>
            <a:r>
              <a:rPr lang="ru-RU" sz="1600">
                <a:latin typeface="Calibri" pitchFamily="34" charset="0"/>
                <a:cs typeface="Times New Roman" pitchFamily="18" charset="0"/>
              </a:rPr>
              <a:t>Стая птиц собирается на одном краю площадки (дети стоят врассыпную), напротив гимнастической стенки с несколькими пролетами. По сигналу воспитателя «Полетели» птицы разлетаются по пло­щадке, расправив крылья и помахивая ими. По сигналу «Буря» птицы летят к деревьям (влезают на стенку). Когда воспитатель говорит: «Буря прошла», птицы спокойно спускаются с деревьев, продолжают летать. Игра повторяет-ся 3—4 раза.</a:t>
            </a:r>
            <a:endParaRPr lang="ru-RU" sz="1600">
              <a:latin typeface="Calibri" pitchFamily="34" charset="0"/>
            </a:endParaRPr>
          </a:p>
          <a:p>
            <a:r>
              <a:rPr lang="ru-RU" sz="1600">
                <a:latin typeface="Calibri" pitchFamily="34" charset="0"/>
              </a:rPr>
              <a:t> </a:t>
            </a:r>
            <a:r>
              <a:rPr lang="ru-RU" sz="1600" b="1" u="sng">
                <a:latin typeface="Calibri" pitchFamily="34" charset="0"/>
              </a:rPr>
              <a:t> Правила: </a:t>
            </a:r>
            <a:endParaRPr lang="ru-RU" sz="1600">
              <a:latin typeface="Calibri" pitchFamily="34" charset="0"/>
            </a:endParaRPr>
          </a:p>
          <a:p>
            <a:pPr eaLnBrk="0" hangingPunct="0"/>
            <a:r>
              <a:rPr lang="ru-RU" sz="1600">
                <a:latin typeface="Calibri" pitchFamily="34" charset="0"/>
                <a:cs typeface="Times New Roman" pitchFamily="18" charset="0"/>
              </a:rPr>
              <a:t> При спуске с гимнастической стенки нельзя спрыгивать. Если стенка имеет мало пролетов, надо включать в игру не всех детей сразу. Вместо стенки можно использовать скамейки, стулья и другие предметы.</a:t>
            </a:r>
            <a:endParaRPr lang="ru-RU" sz="1600">
              <a:latin typeface="Calibri" pitchFamily="34" charset="0"/>
            </a:endParaRPr>
          </a:p>
        </p:txBody>
      </p:sp>
      <p:sp>
        <p:nvSpPr>
          <p:cNvPr id="5" name="Прямоугольник 4"/>
          <p:cNvSpPr/>
          <p:nvPr/>
        </p:nvSpPr>
        <p:spPr>
          <a:xfrm>
            <a:off x="1285852" y="214290"/>
            <a:ext cx="6286544" cy="923330"/>
          </a:xfrm>
          <a:prstGeom prst="rect">
            <a:avLst/>
          </a:prstGeom>
          <a:noFill/>
        </p:spPr>
        <p:txBody>
          <a:bodyPr>
            <a:spAutoFit/>
          </a:bodyPr>
          <a:lstStyle/>
          <a:p>
            <a:pPr algn="ctr" fontAlgn="auto">
              <a:spcBef>
                <a:spcPts val="0"/>
              </a:spcBef>
              <a:spcAft>
                <a:spcPts val="0"/>
              </a:spcAft>
              <a:defRPr/>
            </a:pPr>
            <a:r>
              <a:rPr lang="ru-RU" sz="5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n-lt"/>
              </a:rPr>
              <a:t>«Перелёт птиц»</a:t>
            </a:r>
          </a:p>
        </p:txBody>
      </p:sp>
      <p:sp>
        <p:nvSpPr>
          <p:cNvPr id="27652" name="TextBox 5"/>
          <p:cNvSpPr txBox="1">
            <a:spLocks noChangeArrowheads="1"/>
          </p:cNvSpPr>
          <p:nvPr/>
        </p:nvSpPr>
        <p:spPr bwMode="auto">
          <a:xfrm>
            <a:off x="2500313" y="1643063"/>
            <a:ext cx="3860800" cy="369887"/>
          </a:xfrm>
          <a:prstGeom prst="rect">
            <a:avLst/>
          </a:prstGeom>
          <a:noFill/>
          <a:ln w="9525">
            <a:noFill/>
            <a:miter lim="800000"/>
            <a:headEnd/>
            <a:tailEnd/>
          </a:ln>
        </p:spPr>
        <p:txBody>
          <a:bodyPr wrap="none">
            <a:spAutoFit/>
          </a:bodyPr>
          <a:lstStyle/>
          <a:p>
            <a:r>
              <a:rPr lang="ru-RU">
                <a:latin typeface="Calibri" pitchFamily="34" charset="0"/>
              </a:rPr>
              <a:t>Игры   с  ползанием  и подползанием</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Рисунок 1" descr="015.jpg"/>
          <p:cNvPicPr>
            <a:picLocks noChangeAspect="1"/>
          </p:cNvPicPr>
          <p:nvPr/>
        </p:nvPicPr>
        <p:blipFill>
          <a:blip r:embed="rId2" cstate="print"/>
          <a:srcRect/>
          <a:stretch>
            <a:fillRect/>
          </a:stretch>
        </p:blipFill>
        <p:spPr bwMode="auto">
          <a:xfrm>
            <a:off x="0" y="7938"/>
            <a:ext cx="9144000" cy="6850062"/>
          </a:xfrm>
          <a:prstGeom prst="rect">
            <a:avLst/>
          </a:prstGeom>
          <a:noFill/>
          <a:ln w="9525">
            <a:noFill/>
            <a:miter lim="800000"/>
            <a:headEnd/>
            <a:tailEnd/>
          </a:ln>
        </p:spPr>
      </p:pic>
      <p:sp>
        <p:nvSpPr>
          <p:cNvPr id="28674" name="Прямоугольник 2"/>
          <p:cNvSpPr>
            <a:spLocks noChangeArrowheads="1"/>
          </p:cNvSpPr>
          <p:nvPr/>
        </p:nvSpPr>
        <p:spPr bwMode="auto">
          <a:xfrm>
            <a:off x="539750" y="2205038"/>
            <a:ext cx="7848600" cy="3816350"/>
          </a:xfrm>
          <a:prstGeom prst="rect">
            <a:avLst/>
          </a:prstGeom>
          <a:noFill/>
          <a:ln w="9525">
            <a:noFill/>
            <a:miter lim="800000"/>
            <a:headEnd/>
            <a:tailEnd/>
          </a:ln>
        </p:spPr>
        <p:txBody>
          <a:bodyPr>
            <a:spAutoFit/>
          </a:bodyPr>
          <a:lstStyle/>
          <a:p>
            <a:r>
              <a:rPr lang="ru-RU" b="1">
                <a:latin typeface="Calibri" pitchFamily="34" charset="0"/>
              </a:rPr>
              <a:t>                                                        </a:t>
            </a:r>
            <a:r>
              <a:rPr lang="ru-RU" sz="1600" b="1">
                <a:latin typeface="Calibri" pitchFamily="34" charset="0"/>
              </a:rPr>
              <a:t>(средняя группа)</a:t>
            </a:r>
            <a:endParaRPr lang="ru-RU" sz="1600">
              <a:latin typeface="Calibri" pitchFamily="34" charset="0"/>
            </a:endParaRPr>
          </a:p>
          <a:p>
            <a:r>
              <a:rPr lang="ru-RU" sz="1600" b="1" u="sng">
                <a:latin typeface="Calibri" pitchFamily="34" charset="0"/>
              </a:rPr>
              <a:t>Задачи:</a:t>
            </a:r>
            <a:r>
              <a:rPr lang="ru-RU" sz="1600">
                <a:latin typeface="Calibri" pitchFamily="34" charset="0"/>
              </a:rPr>
              <a:t> Развивать у детей умение действовать по сигналу. Упражнять в подбрасывании  правой и левой рукой.</a:t>
            </a:r>
          </a:p>
          <a:p>
            <a:r>
              <a:rPr lang="ru-RU" sz="1600" b="1" u="sng">
                <a:latin typeface="Calibri" pitchFamily="34" charset="0"/>
              </a:rPr>
              <a:t>Описание:</a:t>
            </a:r>
            <a:r>
              <a:rPr lang="ru-RU" sz="1600">
                <a:latin typeface="Calibri" pitchFamily="34" charset="0"/>
              </a:rPr>
              <a:t> Дети свободно располагаются в помещении или на площадке, каждый в руках держит мяч. По сигналу воспитателя: «Начи­най!» дети подбрасывают мяч вверх и ловят его. Каждый считает, сколь­ко раз сумеет поймать мяч и не уронить его.</a:t>
            </a:r>
          </a:p>
          <a:p>
            <a:r>
              <a:rPr lang="ru-RU" sz="1600">
                <a:latin typeface="Calibri" pitchFamily="34" charset="0"/>
              </a:rPr>
              <a:t>  </a:t>
            </a:r>
            <a:r>
              <a:rPr lang="ru-RU" sz="1600" b="1" u="sng">
                <a:latin typeface="Calibri" pitchFamily="34" charset="0"/>
              </a:rPr>
              <a:t> Правила: </a:t>
            </a:r>
            <a:endParaRPr lang="ru-RU" sz="1600">
              <a:latin typeface="Calibri" pitchFamily="34" charset="0"/>
            </a:endParaRPr>
          </a:p>
          <a:p>
            <a:r>
              <a:rPr lang="ru-RU" sz="1600">
                <a:latin typeface="Calibri" pitchFamily="34" charset="0"/>
              </a:rPr>
              <a:t>        Детей можно разделить на пары. Одни подбрасывают и ло­вят мячи, а другие считают или все становятся в круг, а один или двое из играющих выходят в середину круга и подбрасывают мяч. Все наблю­дают за правильностью выполнения задания. Можно ввести и элемент соревнования: кто подбросит и поймает мяч большее число раз? Можно включить и такие упражнения: подбросив мяч вверх, подождать, пока он ударится о землю, а затем уже поймать; ударить мячом о землю и пой­мать его; подбросить мяч повыше, хлопнуть в ладоши, поймать мяч; под­бросить мяч, быстро повернуться кругом и после отскока мяча от земли поймать его.</a:t>
            </a:r>
          </a:p>
        </p:txBody>
      </p:sp>
      <p:sp>
        <p:nvSpPr>
          <p:cNvPr id="4" name="Прямоугольник 3"/>
          <p:cNvSpPr/>
          <p:nvPr/>
        </p:nvSpPr>
        <p:spPr>
          <a:xfrm>
            <a:off x="357158" y="214290"/>
            <a:ext cx="8286808" cy="923330"/>
          </a:xfrm>
          <a:prstGeom prst="rect">
            <a:avLst/>
          </a:prstGeom>
          <a:noFill/>
        </p:spPr>
        <p:txBody>
          <a:bodyPr>
            <a:spAutoFit/>
          </a:bodyPr>
          <a:lstStyle/>
          <a:p>
            <a:pPr algn="ctr" fontAlgn="auto">
              <a:spcBef>
                <a:spcPts val="0"/>
              </a:spcBef>
              <a:spcAft>
                <a:spcPts val="0"/>
              </a:spcAft>
              <a:defRPr/>
            </a:pPr>
            <a:r>
              <a:rPr lang="ru-RU"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mn-lt"/>
              </a:rPr>
              <a:t>«Подбрось-поймай»</a:t>
            </a:r>
          </a:p>
        </p:txBody>
      </p:sp>
      <p:sp>
        <p:nvSpPr>
          <p:cNvPr id="28676" name="TextBox 4"/>
          <p:cNvSpPr txBox="1">
            <a:spLocks noChangeArrowheads="1"/>
          </p:cNvSpPr>
          <p:nvPr/>
        </p:nvSpPr>
        <p:spPr bwMode="auto">
          <a:xfrm>
            <a:off x="2428875" y="1714500"/>
            <a:ext cx="3605213" cy="369888"/>
          </a:xfrm>
          <a:prstGeom prst="rect">
            <a:avLst/>
          </a:prstGeom>
          <a:noFill/>
          <a:ln w="9525">
            <a:noFill/>
            <a:miter lim="800000"/>
            <a:headEnd/>
            <a:tailEnd/>
          </a:ln>
        </p:spPr>
        <p:txBody>
          <a:bodyPr wrap="none">
            <a:spAutoFit/>
          </a:bodyPr>
          <a:lstStyle/>
          <a:p>
            <a:r>
              <a:rPr lang="ru-RU">
                <a:solidFill>
                  <a:srgbClr val="FFFF00"/>
                </a:solidFill>
                <a:latin typeface="Calibri" pitchFamily="34" charset="0"/>
              </a:rPr>
              <a:t>Игры с бросанием  и  ловлей  мяча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Рисунок 1" descr="019.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9698" name="Прямоугольник 2"/>
          <p:cNvSpPr>
            <a:spLocks noChangeArrowheads="1"/>
          </p:cNvSpPr>
          <p:nvPr/>
        </p:nvSpPr>
        <p:spPr bwMode="auto">
          <a:xfrm>
            <a:off x="714375" y="1989138"/>
            <a:ext cx="7858125" cy="3046412"/>
          </a:xfrm>
          <a:prstGeom prst="rect">
            <a:avLst/>
          </a:prstGeom>
          <a:noFill/>
          <a:ln w="9525">
            <a:noFill/>
            <a:miter lim="800000"/>
            <a:headEnd/>
            <a:tailEnd/>
          </a:ln>
        </p:spPr>
        <p:txBody>
          <a:bodyPr>
            <a:spAutoFit/>
          </a:bodyPr>
          <a:lstStyle/>
          <a:p>
            <a:r>
              <a:rPr lang="ru-RU" sz="1600" b="1">
                <a:latin typeface="Calibri" pitchFamily="34" charset="0"/>
              </a:rPr>
              <a:t>                                                              (средняя группа)</a:t>
            </a:r>
            <a:endParaRPr lang="ru-RU" sz="1600">
              <a:latin typeface="Calibri" pitchFamily="34" charset="0"/>
            </a:endParaRPr>
          </a:p>
          <a:p>
            <a:r>
              <a:rPr lang="ru-RU" sz="1600" b="1" u="sng">
                <a:latin typeface="Calibri" pitchFamily="34" charset="0"/>
              </a:rPr>
              <a:t>Задачи:</a:t>
            </a:r>
            <a:r>
              <a:rPr lang="ru-RU" sz="1600">
                <a:latin typeface="Calibri" pitchFamily="34" charset="0"/>
              </a:rPr>
              <a:t> Развивать у детей умение действовать по сигналу. Упражнять в прокатывании мяча  правой и левой рукой. </a:t>
            </a:r>
          </a:p>
          <a:p>
            <a:endParaRPr lang="ru-RU" sz="1600">
              <a:latin typeface="Calibri" pitchFamily="34" charset="0"/>
            </a:endParaRPr>
          </a:p>
          <a:p>
            <a:r>
              <a:rPr lang="ru-RU" sz="1600" b="1" u="sng">
                <a:latin typeface="Calibri" pitchFamily="34" charset="0"/>
              </a:rPr>
              <a:t>Описание:</a:t>
            </a:r>
            <a:r>
              <a:rPr lang="ru-RU" sz="1600">
                <a:latin typeface="Calibri" pitchFamily="34" charset="0"/>
              </a:rPr>
              <a:t> Играющие становятся за линию, в 2—3 м от которой на­против каждого поставлены булавы. В руках у детей мячи. По сигналу играющие прокатывают мячи по направлению к булавам, стараясь сбить их. По следующему сигналу дети идут за мячами и поднимают упавшие булавы. Игра повторяется. Каждый играющий запоминает, сколько раз булава была им сбита.</a:t>
            </a:r>
          </a:p>
          <a:p>
            <a:endParaRPr lang="ru-RU" sz="1600">
              <a:latin typeface="Calibri" pitchFamily="34" charset="0"/>
            </a:endParaRPr>
          </a:p>
          <a:p>
            <a:r>
              <a:rPr lang="ru-RU" sz="1600" b="1" u="sng">
                <a:latin typeface="Calibri" pitchFamily="34" charset="0"/>
              </a:rPr>
              <a:t>Правила: </a:t>
            </a:r>
            <a:r>
              <a:rPr lang="ru-RU" sz="1600">
                <a:latin typeface="Calibri" pitchFamily="34" charset="0"/>
              </a:rPr>
              <a:t> Надо разнообразить игровое задание, прокатывать мячи правой, левой и двумя руками, можно прокатывать мяч и ногой.</a:t>
            </a:r>
          </a:p>
        </p:txBody>
      </p:sp>
      <p:sp>
        <p:nvSpPr>
          <p:cNvPr id="4" name="Прямоугольник 3"/>
          <p:cNvSpPr/>
          <p:nvPr/>
        </p:nvSpPr>
        <p:spPr>
          <a:xfrm>
            <a:off x="285720" y="500042"/>
            <a:ext cx="8286808" cy="923330"/>
          </a:xfrm>
          <a:prstGeom prst="rect">
            <a:avLst/>
          </a:prstGeom>
          <a:noFill/>
        </p:spPr>
        <p:txBody>
          <a:bodyPr>
            <a:spAutoFit/>
          </a:bodyPr>
          <a:lstStyle/>
          <a:p>
            <a:pPr algn="ctr" fontAlgn="auto">
              <a:spcBef>
                <a:spcPts val="0"/>
              </a:spcBef>
              <a:spcAft>
                <a:spcPts val="0"/>
              </a:spcAft>
              <a:defRPr/>
            </a:pPr>
            <a:r>
              <a:rPr lang="ru-RU" sz="5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«Сбей  кеглю»</a:t>
            </a:r>
          </a:p>
        </p:txBody>
      </p:sp>
      <p:sp>
        <p:nvSpPr>
          <p:cNvPr id="29700" name="TextBox 4"/>
          <p:cNvSpPr txBox="1">
            <a:spLocks noChangeArrowheads="1"/>
          </p:cNvSpPr>
          <p:nvPr/>
        </p:nvSpPr>
        <p:spPr bwMode="auto">
          <a:xfrm flipH="1">
            <a:off x="2357438" y="1571625"/>
            <a:ext cx="5143500" cy="369888"/>
          </a:xfrm>
          <a:prstGeom prst="rect">
            <a:avLst/>
          </a:prstGeom>
          <a:noFill/>
          <a:ln w="9525">
            <a:noFill/>
            <a:miter lim="800000"/>
            <a:headEnd/>
            <a:tailEnd/>
          </a:ln>
        </p:spPr>
        <p:txBody>
          <a:bodyPr>
            <a:spAutoFit/>
          </a:bodyPr>
          <a:lstStyle/>
          <a:p>
            <a:r>
              <a:rPr lang="ru-RU">
                <a:latin typeface="Calibri" pitchFamily="34" charset="0"/>
              </a:rPr>
              <a:t>      Игры с  бросанием  и ловлей  мяча</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Рисунок 1" descr="020.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0722" name="Прямоугольник 2"/>
          <p:cNvSpPr>
            <a:spLocks noChangeArrowheads="1"/>
          </p:cNvSpPr>
          <p:nvPr/>
        </p:nvSpPr>
        <p:spPr bwMode="auto">
          <a:xfrm>
            <a:off x="857250" y="2714625"/>
            <a:ext cx="7858125" cy="3540125"/>
          </a:xfrm>
          <a:prstGeom prst="rect">
            <a:avLst/>
          </a:prstGeom>
          <a:noFill/>
          <a:ln w="9525">
            <a:noFill/>
            <a:miter lim="800000"/>
            <a:headEnd/>
            <a:tailEnd/>
          </a:ln>
        </p:spPr>
        <p:txBody>
          <a:bodyPr>
            <a:spAutoFit/>
          </a:bodyPr>
          <a:lstStyle/>
          <a:p>
            <a:r>
              <a:rPr lang="ru-RU" sz="1600" b="1">
                <a:latin typeface="Calibri" pitchFamily="34" charset="0"/>
              </a:rPr>
              <a:t>                                                       (средняя группа)</a:t>
            </a:r>
            <a:endParaRPr lang="ru-RU" sz="1600">
              <a:latin typeface="Calibri" pitchFamily="34" charset="0"/>
            </a:endParaRPr>
          </a:p>
          <a:p>
            <a:r>
              <a:rPr lang="ru-RU" sz="1600" b="1" u="sng">
                <a:latin typeface="Calibri" pitchFamily="34" charset="0"/>
              </a:rPr>
              <a:t>Задачи:</a:t>
            </a:r>
            <a:r>
              <a:rPr lang="ru-RU" sz="1600">
                <a:latin typeface="Calibri" pitchFamily="34" charset="0"/>
              </a:rPr>
              <a:t> Развивать у детей умение действовать по сигналу,  играть в паре и небольшими группами. Упражнять в  бросании и ловле мяча  двумя руками из за головы . </a:t>
            </a:r>
          </a:p>
          <a:p>
            <a:endParaRPr lang="ru-RU" sz="1600">
              <a:latin typeface="Calibri" pitchFamily="34" charset="0"/>
            </a:endParaRPr>
          </a:p>
          <a:p>
            <a:r>
              <a:rPr lang="ru-RU" sz="1600" b="1" u="sng">
                <a:latin typeface="Calibri" pitchFamily="34" charset="0"/>
              </a:rPr>
              <a:t>Описание:</a:t>
            </a:r>
            <a:r>
              <a:rPr lang="ru-RU" sz="1600">
                <a:latin typeface="Calibri" pitchFamily="34" charset="0"/>
              </a:rPr>
              <a:t> Небольшая группа играющих (2—8) становится по обе стороны сетки, натянутой на высоте поднятых вверх рук ребенка, на расстоянии не менее 1—1,5 м от сетки. Затем дети начинают перебрасы­вать мяч друг другу. Если играют четверо или более, то один ребенок бросает мяч через сетку на другую сторону, поймавший мяч перебрасы­вает его одному из соседей, а тот перебрасывает мяч снова через сетку.</a:t>
            </a:r>
          </a:p>
          <a:p>
            <a:endParaRPr lang="ru-RU" sz="1600">
              <a:latin typeface="Calibri" pitchFamily="34" charset="0"/>
            </a:endParaRPr>
          </a:p>
          <a:p>
            <a:r>
              <a:rPr lang="ru-RU" sz="1600" b="1" u="sng">
                <a:latin typeface="Calibri" pitchFamily="34" charset="0"/>
              </a:rPr>
              <a:t>Правила: </a:t>
            </a:r>
            <a:r>
              <a:rPr lang="ru-RU" sz="1600">
                <a:latin typeface="Calibri" pitchFamily="34" charset="0"/>
              </a:rPr>
              <a:t>             Играющие бросают мяч через сетку по условиям игры опре­деленным способом (двумя руками снизу или из-за головы). Команды со­ревнуются между собой: воспитатель или один из детей подсчитывает, на какой стороне мяч больше падал на землю.</a:t>
            </a:r>
          </a:p>
        </p:txBody>
      </p:sp>
      <p:sp>
        <p:nvSpPr>
          <p:cNvPr id="4" name="Прямоугольник 3"/>
          <p:cNvSpPr/>
          <p:nvPr/>
        </p:nvSpPr>
        <p:spPr>
          <a:xfrm>
            <a:off x="1857356" y="214290"/>
            <a:ext cx="4879307" cy="1754326"/>
          </a:xfrm>
          <a:prstGeom prst="rect">
            <a:avLst/>
          </a:prstGeom>
          <a:noFill/>
        </p:spPr>
        <p:txBody>
          <a:bodyPr>
            <a:spAutoFit/>
          </a:bodyPr>
          <a:lstStyle/>
          <a:p>
            <a:pPr algn="ctr" fontAlgn="auto">
              <a:spcBef>
                <a:spcPts val="0"/>
              </a:spcBef>
              <a:spcAft>
                <a:spcPts val="0"/>
              </a:spcAft>
              <a:defRPr/>
            </a:pPr>
            <a:r>
              <a:rPr lang="ru-RU" sz="5400" dirty="0">
                <a:ln w="10160">
                  <a:solidFill>
                    <a:schemeClr val="accent1"/>
                  </a:solidFill>
                  <a:prstDash val="solid"/>
                </a:ln>
                <a:solidFill>
                  <a:srgbClr val="FFFFFF"/>
                </a:solidFill>
                <a:effectLst>
                  <a:outerShdw blurRad="38100" dist="32000" dir="5400000" algn="tl">
                    <a:srgbClr val="000000">
                      <a:alpha val="30000"/>
                    </a:srgbClr>
                  </a:outerShdw>
                </a:effectLst>
                <a:latin typeface="+mn-lt"/>
              </a:rPr>
              <a:t>«Мяч  через  сетку»</a:t>
            </a:r>
          </a:p>
        </p:txBody>
      </p:sp>
      <p:sp>
        <p:nvSpPr>
          <p:cNvPr id="30724" name="TextBox 4"/>
          <p:cNvSpPr txBox="1">
            <a:spLocks noChangeArrowheads="1"/>
          </p:cNvSpPr>
          <p:nvPr/>
        </p:nvSpPr>
        <p:spPr bwMode="auto">
          <a:xfrm>
            <a:off x="2071688" y="2286000"/>
            <a:ext cx="3722687" cy="369888"/>
          </a:xfrm>
          <a:prstGeom prst="rect">
            <a:avLst/>
          </a:prstGeom>
          <a:noFill/>
          <a:ln w="9525">
            <a:noFill/>
            <a:miter lim="800000"/>
            <a:headEnd/>
            <a:tailEnd/>
          </a:ln>
        </p:spPr>
        <p:txBody>
          <a:bodyPr wrap="none">
            <a:spAutoFit/>
          </a:bodyPr>
          <a:lstStyle/>
          <a:p>
            <a:r>
              <a:rPr lang="ru-RU">
                <a:solidFill>
                  <a:srgbClr val="0070C0"/>
                </a:solidFill>
                <a:latin typeface="Calibri" pitchFamily="34" charset="0"/>
              </a:rPr>
              <a:t>Игры  с  бросанием  и  ловлей  мяча</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Рисунок 1" descr="021.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1746" name="Rectangle 1"/>
          <p:cNvSpPr>
            <a:spLocks noChangeArrowheads="1"/>
          </p:cNvSpPr>
          <p:nvPr/>
        </p:nvSpPr>
        <p:spPr bwMode="auto">
          <a:xfrm>
            <a:off x="827088" y="3316288"/>
            <a:ext cx="7129462" cy="3046412"/>
          </a:xfrm>
          <a:prstGeom prst="rect">
            <a:avLst/>
          </a:prstGeom>
          <a:noFill/>
          <a:ln w="9525">
            <a:noFill/>
            <a:miter lim="800000"/>
            <a:headEnd/>
            <a:tailEnd/>
          </a:ln>
        </p:spPr>
        <p:txBody>
          <a:bodyPr anchor="ctr">
            <a:spAutoFit/>
          </a:bodyPr>
          <a:lstStyle/>
          <a:p>
            <a:r>
              <a:rPr lang="ru-RU" sz="1600" b="1">
                <a:latin typeface="Calibri" pitchFamily="34" charset="0"/>
              </a:rPr>
              <a:t>                                                        (средняя группа)</a:t>
            </a:r>
            <a:endParaRPr lang="ru-RU" sz="1600">
              <a:latin typeface="Calibri" pitchFamily="34" charset="0"/>
            </a:endParaRPr>
          </a:p>
          <a:p>
            <a:r>
              <a:rPr lang="ru-RU" sz="1600" b="1" u="sng">
                <a:latin typeface="Calibri" pitchFamily="34" charset="0"/>
              </a:rPr>
              <a:t>Задачи:</a:t>
            </a:r>
            <a:r>
              <a:rPr lang="ru-RU" sz="1600">
                <a:latin typeface="Calibri" pitchFamily="34" charset="0"/>
              </a:rPr>
              <a:t> Развивать у детей умение ориентироваться в пространстве, внимательность . Ловкость, быструю реакцию. </a:t>
            </a:r>
          </a:p>
          <a:p>
            <a:r>
              <a:rPr lang="ru-RU" sz="1600" b="1" u="sng">
                <a:latin typeface="Calibri" pitchFamily="34" charset="0"/>
              </a:rPr>
              <a:t>Описание:</a:t>
            </a:r>
            <a:r>
              <a:rPr lang="ru-RU" sz="1600">
                <a:latin typeface="Calibri" pitchFamily="34" charset="0"/>
              </a:rPr>
              <a:t> </a:t>
            </a:r>
            <a:r>
              <a:rPr lang="ru-RU" sz="1600">
                <a:latin typeface="Calibri" pitchFamily="34" charset="0"/>
                <a:cs typeface="Times New Roman" pitchFamily="18" charset="0"/>
              </a:rPr>
              <a:t>Дети стоят вдоль стены комнаты. Воспитатель показывает им флажок и говорит, что спрячет его.</a:t>
            </a:r>
          </a:p>
          <a:p>
            <a:r>
              <a:rPr lang="ru-RU" sz="1600" b="1" u="sng">
                <a:latin typeface="Calibri" pitchFamily="34" charset="0"/>
              </a:rPr>
              <a:t>Правила: </a:t>
            </a:r>
            <a:endParaRPr lang="ru-RU" sz="1600">
              <a:latin typeface="Calibri" pitchFamily="34" charset="0"/>
            </a:endParaRPr>
          </a:p>
          <a:p>
            <a:r>
              <a:rPr lang="ru-RU" sz="1600">
                <a:latin typeface="Calibri" pitchFamily="34" charset="0"/>
                <a:cs typeface="Times New Roman" pitchFamily="18" charset="0"/>
              </a:rPr>
              <a:t> Дети поворачиваются лицом к стене. Воспитатель прячет флажок и говорит: «Пора». Дети ищут спрятанный флажок. Кто первым найдет флажок, тот прячет его при по­вторении игры. Игра повторяется 3—4 раза.</a:t>
            </a:r>
            <a:endParaRPr lang="ru-RU" sz="1600">
              <a:latin typeface="Calibri" pitchFamily="34" charset="0"/>
            </a:endParaRPr>
          </a:p>
          <a:p>
            <a:pPr eaLnBrk="0" hangingPunct="0"/>
            <a:r>
              <a:rPr lang="ru-RU" sz="1600">
                <a:latin typeface="Calibri" pitchFamily="34" charset="0"/>
                <a:cs typeface="Times New Roman" pitchFamily="18" charset="0"/>
              </a:rPr>
              <a:t>      Если дети не могут долго найти флажок, воспитатель под­ходит к месту, где он спрятан, и предлагает поискать там. Когда флажок прячет ребенок, ему надо </a:t>
            </a:r>
          </a:p>
          <a:p>
            <a:pPr eaLnBrk="0" hangingPunct="0"/>
            <a:r>
              <a:rPr lang="ru-RU" sz="1600">
                <a:latin typeface="Calibri" pitchFamily="34" charset="0"/>
                <a:cs typeface="Times New Roman" pitchFamily="18" charset="0"/>
              </a:rPr>
              <a:t>                помочь подыскать соответствующее место.</a:t>
            </a:r>
            <a:endParaRPr lang="ru-RU" sz="1600">
              <a:latin typeface="Calibri" pitchFamily="34" charset="0"/>
            </a:endParaRPr>
          </a:p>
        </p:txBody>
      </p:sp>
      <p:sp>
        <p:nvSpPr>
          <p:cNvPr id="4" name="Прямоугольник 3"/>
          <p:cNvSpPr/>
          <p:nvPr/>
        </p:nvSpPr>
        <p:spPr>
          <a:xfrm>
            <a:off x="1500166" y="500042"/>
            <a:ext cx="5365635" cy="1754326"/>
          </a:xfrm>
          <a:prstGeom prst="rect">
            <a:avLst/>
          </a:prstGeom>
          <a:noFill/>
        </p:spPr>
        <p:txBody>
          <a:bodyPr>
            <a:spAutoFit/>
          </a:bodyPr>
          <a:lstStyle/>
          <a:p>
            <a:pPr algn="ctr" fontAlgn="auto">
              <a:spcBef>
                <a:spcPts val="0"/>
              </a:spcBef>
              <a:spcAft>
                <a:spcPts val="0"/>
              </a:spcAft>
              <a:defRPr/>
            </a:pPr>
            <a:r>
              <a:rPr lang="ru-RU" sz="5400" b="1" spc="100" dirty="0">
                <a:ln w="18000">
                  <a:solidFill>
                    <a:schemeClr val="accent1">
                      <a:satMod val="200000"/>
                      <a:tint val="72000"/>
                    </a:schemeClr>
                  </a:solidFill>
                  <a:prstDash val="solid"/>
                </a:ln>
                <a:solidFill>
                  <a:schemeClr val="tx1">
                    <a:lumMod val="50000"/>
                    <a:lumOff val="50000"/>
                  </a:schemeClr>
                </a:solidFill>
                <a:effectLst>
                  <a:outerShdw blurRad="25000" dist="20000" dir="16020000" algn="tl">
                    <a:schemeClr val="accent1">
                      <a:satMod val="200000"/>
                      <a:shade val="1000"/>
                      <a:alpha val="60000"/>
                    </a:schemeClr>
                  </a:outerShdw>
                </a:effectLst>
                <a:latin typeface="+mn-lt"/>
              </a:rPr>
              <a:t>«Найди, где спрятано»</a:t>
            </a:r>
          </a:p>
        </p:txBody>
      </p:sp>
      <p:sp>
        <p:nvSpPr>
          <p:cNvPr id="31748" name="TextBox 5"/>
          <p:cNvSpPr txBox="1">
            <a:spLocks noChangeArrowheads="1"/>
          </p:cNvSpPr>
          <p:nvPr/>
        </p:nvSpPr>
        <p:spPr bwMode="auto">
          <a:xfrm>
            <a:off x="857250" y="2857500"/>
            <a:ext cx="7215188" cy="369888"/>
          </a:xfrm>
          <a:prstGeom prst="rect">
            <a:avLst/>
          </a:prstGeom>
          <a:noFill/>
          <a:ln w="9525">
            <a:noFill/>
            <a:miter lim="800000"/>
            <a:headEnd/>
            <a:tailEnd/>
          </a:ln>
        </p:spPr>
        <p:txBody>
          <a:bodyPr>
            <a:spAutoFit/>
          </a:bodyPr>
          <a:lstStyle/>
          <a:p>
            <a:r>
              <a:rPr lang="ru-RU">
                <a:solidFill>
                  <a:schemeClr val="bg1"/>
                </a:solidFill>
                <a:latin typeface="Calibri" pitchFamily="34" charset="0"/>
              </a:rPr>
              <a:t>                Игры  на  ориентацию в  пространстве, внимание</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Рисунок 1" descr="022.jpg"/>
          <p:cNvPicPr>
            <a:picLocks noChangeAspect="1"/>
          </p:cNvPicPr>
          <p:nvPr/>
        </p:nvPicPr>
        <p:blipFill>
          <a:blip r:embed="rId2" cstate="print"/>
          <a:srcRect/>
          <a:stretch>
            <a:fillRect/>
          </a:stretch>
        </p:blipFill>
        <p:spPr bwMode="auto">
          <a:xfrm>
            <a:off x="19050" y="0"/>
            <a:ext cx="9124950" cy="6858000"/>
          </a:xfrm>
          <a:prstGeom prst="rect">
            <a:avLst/>
          </a:prstGeom>
          <a:noFill/>
          <a:ln w="9525">
            <a:noFill/>
            <a:miter lim="800000"/>
            <a:headEnd/>
            <a:tailEnd/>
          </a:ln>
        </p:spPr>
      </p:pic>
      <p:sp>
        <p:nvSpPr>
          <p:cNvPr id="5121" name="Rectangle 1"/>
          <p:cNvSpPr>
            <a:spLocks noChangeArrowheads="1"/>
          </p:cNvSpPr>
          <p:nvPr/>
        </p:nvSpPr>
        <p:spPr bwMode="auto">
          <a:xfrm>
            <a:off x="900113" y="2659063"/>
            <a:ext cx="7775575" cy="3602037"/>
          </a:xfrm>
          <a:prstGeom prst="rect">
            <a:avLst/>
          </a:prstGeom>
          <a:noFill/>
          <a:ln w="9525">
            <a:noFill/>
            <a:miter lim="800000"/>
            <a:headEnd/>
            <a:tailEnd/>
          </a:ln>
          <a:effectLst/>
        </p:spPr>
        <p:txBody>
          <a:bodyPr anchor="ctr">
            <a:spAutoFit/>
          </a:bodyPr>
          <a:lstStyle/>
          <a:p>
            <a:r>
              <a:rPr lang="ru-RU" sz="2000">
                <a:solidFill>
                  <a:srgbClr val="EBF1DE"/>
                </a:solidFill>
                <a:latin typeface="Calibri" pitchFamily="34" charset="0"/>
                <a:cs typeface="Times New Roman" pitchFamily="18" charset="0"/>
              </a:rPr>
              <a:t>                                               </a:t>
            </a:r>
            <a:r>
              <a:rPr lang="ru-RU" sz="1600" b="1">
                <a:latin typeface="Calibri" pitchFamily="34" charset="0"/>
              </a:rPr>
              <a:t>   (средняя группа) </a:t>
            </a:r>
          </a:p>
          <a:p>
            <a:r>
              <a:rPr lang="ru-RU" sz="1600" b="1" u="sng">
                <a:latin typeface="Calibri" pitchFamily="34" charset="0"/>
              </a:rPr>
              <a:t>Задачи:</a:t>
            </a:r>
            <a:r>
              <a:rPr lang="ru-RU" sz="1600">
                <a:latin typeface="Calibri" pitchFamily="34" charset="0"/>
              </a:rPr>
              <a:t> Развивать у детей умение ориентироваться в пространстве, внимательность . Ловкость, быструю реакцию. </a:t>
            </a:r>
          </a:p>
          <a:p>
            <a:r>
              <a:rPr lang="ru-RU" sz="1600" b="1" u="sng">
                <a:latin typeface="Calibri" pitchFamily="34" charset="0"/>
              </a:rPr>
              <a:t>Описание:</a:t>
            </a:r>
            <a:r>
              <a:rPr lang="ru-RU" sz="1600">
                <a:latin typeface="Calibri" pitchFamily="34" charset="0"/>
              </a:rPr>
              <a:t> </a:t>
            </a:r>
            <a:r>
              <a:rPr lang="ru-RU" sz="1600">
                <a:latin typeface="Calibri" pitchFamily="34" charset="0"/>
                <a:cs typeface="Times New Roman" pitchFamily="18" charset="0"/>
              </a:rPr>
              <a:t>Дети стоят вдоль одной стороны площадки лицом к воспитателю. По сигналу воспитателя они поворачиваются лицом к стене. </a:t>
            </a:r>
          </a:p>
          <a:p>
            <a:r>
              <a:rPr lang="ru-RU" sz="1600" b="1" u="sng">
                <a:latin typeface="Calibri" pitchFamily="34" charset="0"/>
              </a:rPr>
              <a:t>Правила: </a:t>
            </a:r>
            <a:endParaRPr lang="ru-RU" sz="1600">
              <a:latin typeface="Calibri" pitchFamily="34" charset="0"/>
            </a:endParaRPr>
          </a:p>
          <a:p>
            <a:r>
              <a:rPr lang="ru-RU" sz="1600">
                <a:latin typeface="Calibri" pitchFamily="34" charset="0"/>
                <a:cs typeface="Times New Roman" pitchFamily="18" charset="0"/>
              </a:rPr>
              <a:t>Воспитатель в это время прячет платочек. Затем по сигналу дети от­крывают глаза, поворачиваются и начинают искать платочек. Нашедший, не показывая вида, что он уже нашел, подходит к воспитателю и тихо говорит ему на ухо, где он обнаружил платочек, и становится на свое место в шеренге (или садится на скамейку, стул). Игра продолжается до тех пор, пока большинство детей не найдут платочек.   Игра повторяется 3-4 раза.</a:t>
            </a:r>
            <a:endParaRPr lang="ru-RU" sz="1600">
              <a:latin typeface="Calibri" pitchFamily="34" charset="0"/>
            </a:endParaRPr>
          </a:p>
          <a:p>
            <a:pPr eaLnBrk="0" hangingPunct="0"/>
            <a:r>
              <a:rPr lang="ru-RU" sz="1600">
                <a:latin typeface="Calibri" pitchFamily="34" charset="0"/>
                <a:cs typeface="Times New Roman" pitchFamily="18" charset="0"/>
              </a:rPr>
              <a:t>        Надо пояснить детям, что тот, кто найдет платочек, не должен не только его брать, но и показывать вида, что он заметил пла­точек.</a:t>
            </a:r>
            <a:endParaRPr lang="ru-RU" sz="1600">
              <a:latin typeface="Calibri" pitchFamily="34" charset="0"/>
            </a:endParaRPr>
          </a:p>
        </p:txBody>
      </p:sp>
      <p:sp>
        <p:nvSpPr>
          <p:cNvPr id="4" name="Прямоугольник 3"/>
          <p:cNvSpPr/>
          <p:nvPr/>
        </p:nvSpPr>
        <p:spPr>
          <a:xfrm>
            <a:off x="357158" y="785794"/>
            <a:ext cx="7929618" cy="923330"/>
          </a:xfrm>
          <a:prstGeom prst="rect">
            <a:avLst/>
          </a:prstGeom>
          <a:noFill/>
        </p:spPr>
        <p:txBody>
          <a:bodyPr>
            <a:spAutoFit/>
          </a:bodyPr>
          <a:lstStyle/>
          <a:p>
            <a:pPr algn="ctr" fontAlgn="auto">
              <a:spcBef>
                <a:spcPts val="0"/>
              </a:spcBef>
              <a:spcAft>
                <a:spcPts val="0"/>
              </a:spcAft>
              <a:defRPr/>
            </a:pPr>
            <a:r>
              <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rPr>
              <a:t> «Найди  и  промолчи»</a:t>
            </a:r>
          </a:p>
        </p:txBody>
      </p:sp>
      <p:sp>
        <p:nvSpPr>
          <p:cNvPr id="32772" name="TextBox 4"/>
          <p:cNvSpPr txBox="1">
            <a:spLocks noChangeArrowheads="1"/>
          </p:cNvSpPr>
          <p:nvPr/>
        </p:nvSpPr>
        <p:spPr bwMode="auto">
          <a:xfrm>
            <a:off x="357188" y="2000250"/>
            <a:ext cx="8358187" cy="369888"/>
          </a:xfrm>
          <a:prstGeom prst="rect">
            <a:avLst/>
          </a:prstGeom>
          <a:noFill/>
          <a:ln w="9525">
            <a:noFill/>
            <a:miter lim="800000"/>
            <a:headEnd/>
            <a:tailEnd/>
          </a:ln>
        </p:spPr>
        <p:txBody>
          <a:bodyPr>
            <a:spAutoFit/>
          </a:bodyPr>
          <a:lstStyle/>
          <a:p>
            <a:r>
              <a:rPr lang="ru-RU">
                <a:solidFill>
                  <a:schemeClr val="bg1"/>
                </a:solidFill>
                <a:latin typeface="Calibri" pitchFamily="34" charset="0"/>
              </a:rPr>
              <a:t>                              Игры  на  ориентацию в  пространстве, внимание</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Рисунок 1" descr="023.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3794" name="Rectangle 1"/>
          <p:cNvSpPr>
            <a:spLocks noChangeArrowheads="1"/>
          </p:cNvSpPr>
          <p:nvPr/>
        </p:nvSpPr>
        <p:spPr bwMode="auto">
          <a:xfrm>
            <a:off x="755650" y="2530475"/>
            <a:ext cx="7561263" cy="3538538"/>
          </a:xfrm>
          <a:prstGeom prst="rect">
            <a:avLst/>
          </a:prstGeom>
          <a:noFill/>
          <a:ln w="9525">
            <a:noFill/>
            <a:miter lim="800000"/>
            <a:headEnd/>
            <a:tailEnd/>
          </a:ln>
        </p:spPr>
        <p:txBody>
          <a:bodyPr anchor="ctr">
            <a:spAutoFit/>
          </a:bodyPr>
          <a:lstStyle/>
          <a:p>
            <a:r>
              <a:rPr lang="ru-RU" sz="1600" b="1">
                <a:latin typeface="Calibri" pitchFamily="34" charset="0"/>
              </a:rPr>
              <a:t> (средняя группа) </a:t>
            </a:r>
          </a:p>
          <a:p>
            <a:r>
              <a:rPr lang="ru-RU" sz="1600" b="1" u="sng">
                <a:latin typeface="Calibri" pitchFamily="34" charset="0"/>
              </a:rPr>
              <a:t>Задачи:</a:t>
            </a:r>
            <a:r>
              <a:rPr lang="ru-RU" sz="1600">
                <a:latin typeface="Calibri" pitchFamily="34" charset="0"/>
              </a:rPr>
              <a:t> Развивать у детей умение ориентироваться в пространстве, внимательность . Ловкость, быструю реакцию. </a:t>
            </a:r>
          </a:p>
          <a:p>
            <a:r>
              <a:rPr lang="ru-RU" sz="1600" b="1" u="sng">
                <a:latin typeface="Calibri" pitchFamily="34" charset="0"/>
              </a:rPr>
              <a:t>Описание:</a:t>
            </a:r>
            <a:r>
              <a:rPr lang="ru-RU" sz="1600">
                <a:latin typeface="Calibri" pitchFamily="34" charset="0"/>
              </a:rPr>
              <a:t> </a:t>
            </a:r>
            <a:r>
              <a:rPr lang="ru-RU" sz="1600">
                <a:latin typeface="Calibri" pitchFamily="34" charset="0"/>
                <a:cs typeface="Times New Roman" pitchFamily="18" charset="0"/>
              </a:rPr>
              <a:t>Дети стоят по кругу или полукругом. Воспитатель предла­гает одному из играющих запомнить стоящих с ним рядом детей (5—6), а затем выйти из комнаты или отвернуться и закрыть глаза.</a:t>
            </a:r>
          </a:p>
          <a:p>
            <a:r>
              <a:rPr lang="ru-RU" sz="1600" b="1" u="sng">
                <a:latin typeface="Calibri" pitchFamily="34" charset="0"/>
              </a:rPr>
              <a:t>Правила: </a:t>
            </a:r>
            <a:endParaRPr lang="ru-RU" sz="1600">
              <a:latin typeface="Calibri" pitchFamily="34" charset="0"/>
            </a:endParaRPr>
          </a:p>
          <a:p>
            <a:r>
              <a:rPr lang="ru-RU" sz="1600">
                <a:latin typeface="Calibri" pitchFamily="34" charset="0"/>
                <a:cs typeface="Times New Roman" pitchFamily="18" charset="0"/>
              </a:rPr>
              <a:t> Один из де­тей прячется. Потом воспитатель говорит: «Отгадай, кто ушел?». Если ре­бенок угадает, то выбирает кого-нибудь вместо себя. Если не отгадает, то снова отворачивается и закрывает глаза, а тот, кто прятался, становится на свое место. Отгадывающий   должен   его   назвать.   Игра повторяется 4-5 раз.</a:t>
            </a:r>
            <a:endParaRPr lang="ru-RU" sz="1600">
              <a:latin typeface="Calibri" pitchFamily="34" charset="0"/>
            </a:endParaRPr>
          </a:p>
          <a:p>
            <a:pPr eaLnBrk="0" hangingPunct="0"/>
            <a:r>
              <a:rPr lang="ru-RU" sz="1600">
                <a:latin typeface="Calibri" pitchFamily="34" charset="0"/>
                <a:cs typeface="Times New Roman" pitchFamily="18" charset="0"/>
              </a:rPr>
              <a:t>         Указания. Дети  не должны подсказывать, кто ушел. Можно никому не прятаться, тогда отгадывающий заметит, что все остались на местах.</a:t>
            </a:r>
            <a:endParaRPr lang="ru-RU" sz="1600">
              <a:latin typeface="Calibri" pitchFamily="34" charset="0"/>
            </a:endParaRPr>
          </a:p>
          <a:p>
            <a:pPr eaLnBrk="0" hangingPunct="0"/>
            <a:r>
              <a:rPr lang="be-BY" sz="1600" b="1">
                <a:latin typeface="Calibri" pitchFamily="34" charset="0"/>
                <a:cs typeface="Times New Roman" pitchFamily="18" charset="0"/>
              </a:rPr>
              <a:t> </a:t>
            </a:r>
            <a:endParaRPr lang="be-BY" sz="1600">
              <a:latin typeface="Calibri" pitchFamily="34" charset="0"/>
            </a:endParaRPr>
          </a:p>
        </p:txBody>
      </p:sp>
      <p:sp>
        <p:nvSpPr>
          <p:cNvPr id="4" name="Прямоугольник 3"/>
          <p:cNvSpPr/>
          <p:nvPr/>
        </p:nvSpPr>
        <p:spPr>
          <a:xfrm>
            <a:off x="571472" y="357166"/>
            <a:ext cx="6252651" cy="92333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«Кто  ушёл?»</a:t>
            </a:r>
          </a:p>
        </p:txBody>
      </p:sp>
      <p:sp>
        <p:nvSpPr>
          <p:cNvPr id="33796" name="TextBox 4"/>
          <p:cNvSpPr txBox="1">
            <a:spLocks noChangeArrowheads="1"/>
          </p:cNvSpPr>
          <p:nvPr/>
        </p:nvSpPr>
        <p:spPr bwMode="auto">
          <a:xfrm>
            <a:off x="571500" y="1928813"/>
            <a:ext cx="7500938" cy="369887"/>
          </a:xfrm>
          <a:prstGeom prst="rect">
            <a:avLst/>
          </a:prstGeom>
          <a:noFill/>
          <a:ln w="9525">
            <a:noFill/>
            <a:miter lim="800000"/>
            <a:headEnd/>
            <a:tailEnd/>
          </a:ln>
        </p:spPr>
        <p:txBody>
          <a:bodyPr>
            <a:spAutoFit/>
          </a:bodyPr>
          <a:lstStyle/>
          <a:p>
            <a:r>
              <a:rPr lang="ru-RU">
                <a:solidFill>
                  <a:schemeClr val="bg1"/>
                </a:solidFill>
                <a:latin typeface="Calibri" pitchFamily="34" charset="0"/>
              </a:rPr>
              <a:t>                 Игры   на  ориентировку в  пространстве, внимание</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Рисунок 1" descr="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785786" y="0"/>
            <a:ext cx="7286676" cy="769441"/>
          </a:xfrm>
          <a:prstGeom prst="rect">
            <a:avLst/>
          </a:prstGeom>
          <a:noFill/>
        </p:spPr>
        <p:txBody>
          <a:bodyPr>
            <a:spAutoFit/>
          </a:bodyPr>
          <a:lstStyle/>
          <a:p>
            <a:pPr algn="ctr" fontAlgn="auto">
              <a:spcBef>
                <a:spcPts val="0"/>
              </a:spcBef>
              <a:spcAft>
                <a:spcPts val="0"/>
              </a:spcAft>
              <a:defRPr/>
            </a:pPr>
            <a:r>
              <a:rPr lang="ru-RU"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rPr>
              <a:t>«Цветные автомобили»</a:t>
            </a:r>
          </a:p>
        </p:txBody>
      </p:sp>
      <p:sp>
        <p:nvSpPr>
          <p:cNvPr id="16387" name="TextBox 3"/>
          <p:cNvSpPr txBox="1">
            <a:spLocks noChangeArrowheads="1"/>
          </p:cNvSpPr>
          <p:nvPr/>
        </p:nvSpPr>
        <p:spPr bwMode="auto">
          <a:xfrm>
            <a:off x="1643063" y="1143000"/>
            <a:ext cx="5500687" cy="369888"/>
          </a:xfrm>
          <a:prstGeom prst="rect">
            <a:avLst/>
          </a:prstGeom>
          <a:noFill/>
          <a:ln w="9525">
            <a:noFill/>
            <a:miter lim="800000"/>
            <a:headEnd/>
            <a:tailEnd/>
          </a:ln>
        </p:spPr>
        <p:txBody>
          <a:bodyPr>
            <a:spAutoFit/>
          </a:bodyPr>
          <a:lstStyle/>
          <a:p>
            <a:r>
              <a:rPr lang="ru-RU">
                <a:solidFill>
                  <a:srgbClr val="0070C0"/>
                </a:solidFill>
                <a:latin typeface="Calibri" pitchFamily="34" charset="0"/>
              </a:rPr>
              <a:t>                         Игры  с бегом и ходьбой</a:t>
            </a:r>
          </a:p>
        </p:txBody>
      </p:sp>
      <p:sp>
        <p:nvSpPr>
          <p:cNvPr id="16388" name="TextBox 4"/>
          <p:cNvSpPr txBox="1">
            <a:spLocks noChangeArrowheads="1"/>
          </p:cNvSpPr>
          <p:nvPr/>
        </p:nvSpPr>
        <p:spPr bwMode="auto">
          <a:xfrm>
            <a:off x="142875" y="2143125"/>
            <a:ext cx="8858250" cy="4094163"/>
          </a:xfrm>
          <a:prstGeom prst="rect">
            <a:avLst/>
          </a:prstGeom>
          <a:noFill/>
          <a:ln w="9525">
            <a:noFill/>
            <a:miter lim="800000"/>
            <a:headEnd/>
            <a:tailEnd/>
          </a:ln>
        </p:spPr>
        <p:txBody>
          <a:bodyPr>
            <a:spAutoFit/>
          </a:bodyPr>
          <a:lstStyle/>
          <a:p>
            <a:endParaRPr lang="ru-RU" sz="2000">
              <a:latin typeface="Calibri" pitchFamily="34" charset="0"/>
            </a:endParaRPr>
          </a:p>
          <a:p>
            <a:endParaRPr lang="ru-RU" sz="2000">
              <a:latin typeface="Calibri" pitchFamily="34" charset="0"/>
            </a:endParaRPr>
          </a:p>
          <a:p>
            <a:endParaRPr lang="ru-RU" sz="2000">
              <a:latin typeface="Calibri" pitchFamily="34" charset="0"/>
            </a:endParaRPr>
          </a:p>
          <a:p>
            <a:endParaRPr lang="ru-RU" sz="2000">
              <a:latin typeface="Calibri" pitchFamily="34" charset="0"/>
            </a:endParaRPr>
          </a:p>
          <a:p>
            <a:endParaRPr lang="ru-RU" sz="2000">
              <a:latin typeface="Calibri" pitchFamily="34" charset="0"/>
            </a:endParaRPr>
          </a:p>
          <a:p>
            <a:endParaRPr lang="ru-RU" sz="2000">
              <a:latin typeface="Calibri" pitchFamily="34" charset="0"/>
            </a:endParaRPr>
          </a:p>
          <a:p>
            <a:endParaRPr lang="ru-RU" sz="2000">
              <a:latin typeface="Calibri" pitchFamily="34" charset="0"/>
            </a:endParaRPr>
          </a:p>
          <a:p>
            <a:endParaRPr lang="ru-RU" sz="2000">
              <a:latin typeface="Calibri" pitchFamily="34" charset="0"/>
            </a:endParaRPr>
          </a:p>
          <a:p>
            <a:endParaRPr lang="ru-RU" sz="2000">
              <a:latin typeface="Calibri" pitchFamily="34" charset="0"/>
            </a:endParaRPr>
          </a:p>
          <a:p>
            <a:endParaRPr lang="ru-RU" sz="2000">
              <a:latin typeface="Calibri" pitchFamily="34" charset="0"/>
            </a:endParaRPr>
          </a:p>
          <a:p>
            <a:endParaRPr lang="ru-RU" sz="2000">
              <a:latin typeface="Calibri" pitchFamily="34" charset="0"/>
            </a:endParaRPr>
          </a:p>
          <a:p>
            <a:endParaRPr lang="ru-RU" sz="2000">
              <a:latin typeface="Calibri" pitchFamily="34" charset="0"/>
            </a:endParaRPr>
          </a:p>
          <a:p>
            <a:endParaRPr lang="ru-RU" sz="2000">
              <a:latin typeface="Calibri" pitchFamily="34" charset="0"/>
            </a:endParaRPr>
          </a:p>
        </p:txBody>
      </p:sp>
      <p:sp>
        <p:nvSpPr>
          <p:cNvPr id="16389" name="Rectangle 2"/>
          <p:cNvSpPr>
            <a:spLocks noChangeArrowheads="1"/>
          </p:cNvSpPr>
          <p:nvPr/>
        </p:nvSpPr>
        <p:spPr bwMode="auto">
          <a:xfrm>
            <a:off x="1187450" y="1166813"/>
            <a:ext cx="6697663" cy="5478462"/>
          </a:xfrm>
          <a:prstGeom prst="rect">
            <a:avLst/>
          </a:prstGeom>
          <a:noFill/>
          <a:ln w="9525">
            <a:noFill/>
            <a:miter lim="800000"/>
            <a:headEnd/>
            <a:tailEnd/>
          </a:ln>
        </p:spPr>
        <p:txBody>
          <a:bodyPr anchor="ctr">
            <a:spAutoFit/>
          </a:bodyPr>
          <a:lstStyle/>
          <a:p>
            <a:pPr>
              <a:tabLst>
                <a:tab pos="590550" algn="l"/>
              </a:tabLst>
            </a:pPr>
            <a:r>
              <a:rPr lang="ru-RU" sz="1600" b="1">
                <a:latin typeface="Calibri" pitchFamily="34" charset="0"/>
                <a:cs typeface="Times New Roman" pitchFamily="18" charset="0"/>
              </a:rPr>
              <a:t>                                                              </a:t>
            </a:r>
          </a:p>
          <a:p>
            <a:pPr>
              <a:tabLst>
                <a:tab pos="590550" algn="l"/>
              </a:tabLst>
            </a:pPr>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eaLnBrk="0" hangingPunct="0">
              <a:tabLst>
                <a:tab pos="590550" algn="l"/>
              </a:tabLst>
            </a:pPr>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внимание, умение различать цвета и действовать по зрительному сигналу. Упражнять детей в беге, ходьбе.</a:t>
            </a:r>
            <a:endParaRPr lang="ru-RU" sz="1600">
              <a:latin typeface="Calibri" pitchFamily="34" charset="0"/>
              <a:cs typeface="Arial" charset="0"/>
            </a:endParaRPr>
          </a:p>
          <a:p>
            <a:pPr eaLnBrk="0" hangingPunct="0">
              <a:tabLst>
                <a:tab pos="590550" algn="l"/>
              </a:tabLst>
            </a:pPr>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Дети сидят вдоль стены, они автомобили. Каждому дается флажок какого – либо цвета. Воспитатель стоит лицом к играющим, в центре. В руке – 3 цветных флажка, по цветам светофора. Поднимает флажок, дети, имеющие флажок этого цвета бегут по площадке в любом направлении, на ходу они гудят, подражая автомобилю. Когда воспитатель опустит флажок, дети останавливаются, и по сигналу «Автомобили возвращаются!» - направляются шагом в свой гараж. Затем воспитатель поднимает флажок другого цвета, но может поднять и 2 , и все 3 флажка вместе, тогда все машины выезжают из гаража.</a:t>
            </a:r>
            <a:endParaRPr lang="ru-RU" sz="1600">
              <a:latin typeface="Calibri" pitchFamily="34" charset="0"/>
              <a:cs typeface="Arial" charset="0"/>
            </a:endParaRPr>
          </a:p>
          <a:p>
            <a:pPr eaLnBrk="0" hangingPunct="0">
              <a:tabLst>
                <a:tab pos="590550" algn="l"/>
              </a:tabLst>
            </a:pPr>
            <a:r>
              <a:rPr lang="ru-RU" sz="1600" b="1" u="sng">
                <a:latin typeface="Calibri" pitchFamily="34" charset="0"/>
                <a:cs typeface="Times New Roman" pitchFamily="18" charset="0"/>
              </a:rPr>
              <a:t>Правила: </a:t>
            </a:r>
            <a:endParaRPr lang="ru-RU" sz="1600">
              <a:latin typeface="Calibri" pitchFamily="34" charset="0"/>
              <a:cs typeface="Arial" charset="0"/>
            </a:endParaRPr>
          </a:p>
          <a:p>
            <a:pPr eaLnBrk="0" hangingPunct="0">
              <a:tabLst>
                <a:tab pos="590550" algn="l"/>
              </a:tabLst>
            </a:pPr>
            <a:r>
              <a:rPr lang="ru-RU" sz="1600">
                <a:latin typeface="Calibri" pitchFamily="34" charset="0"/>
                <a:cs typeface="Times New Roman" pitchFamily="18" charset="0"/>
              </a:rPr>
              <a:t>Выезжать из гаражей можно только по сигналу воспитателя, возвращаться в гараж тоже по сигналу. </a:t>
            </a:r>
            <a:endParaRPr lang="ru-RU" sz="1600">
              <a:latin typeface="Calibri" pitchFamily="34" charset="0"/>
              <a:cs typeface="Arial" charset="0"/>
            </a:endParaRPr>
          </a:p>
          <a:p>
            <a:pPr eaLnBrk="0" hangingPunct="0">
              <a:tabLst>
                <a:tab pos="590550" algn="l"/>
              </a:tabLst>
            </a:pPr>
            <a:r>
              <a:rPr lang="ru-RU" sz="1600">
                <a:latin typeface="Calibri" pitchFamily="34" charset="0"/>
                <a:cs typeface="Times New Roman" pitchFamily="18" charset="0"/>
              </a:rPr>
              <a:t>Если флажок опущен, автомобили не двигаются.</a:t>
            </a:r>
            <a:endParaRPr lang="ru-RU" sz="1600">
              <a:latin typeface="Calibri" pitchFamily="34" charset="0"/>
              <a:cs typeface="Arial" charset="0"/>
            </a:endParaRPr>
          </a:p>
          <a:p>
            <a:pPr eaLnBrk="0" hangingPunct="0">
              <a:tabLst>
                <a:tab pos="590550" algn="l"/>
              </a:tabLst>
            </a:pPr>
            <a:r>
              <a:rPr lang="ru-RU" sz="1600" b="1" u="sng">
                <a:latin typeface="Calibri" pitchFamily="34" charset="0"/>
                <a:cs typeface="Times New Roman" pitchFamily="18" charset="0"/>
              </a:rPr>
              <a:t>Варианты</a:t>
            </a:r>
            <a:r>
              <a:rPr lang="ru-RU" sz="1600">
                <a:latin typeface="Calibri" pitchFamily="34" charset="0"/>
                <a:cs typeface="Times New Roman" pitchFamily="18" charset="0"/>
              </a:rPr>
              <a:t>: Разложить по углам ориентиры разного цвета. На сигнал «Автомобили выезжают», в это время поменять местами ориентиры. Предложить детям вспомнить разные марки автомобилей.</a:t>
            </a:r>
            <a:endParaRPr lang="ru-RU" sz="1600">
              <a:latin typeface="Calibri" pitchFamily="34" charset="0"/>
              <a:cs typeface="Arial" charset="0"/>
            </a:endParaRPr>
          </a:p>
          <a:p>
            <a:pPr eaLnBrk="0" hangingPunct="0">
              <a:tabLst>
                <a:tab pos="590550" algn="l"/>
              </a:tabLst>
            </a:pPr>
            <a:r>
              <a:rPr lang="ru-RU" sz="1200">
                <a:latin typeface="Calibri" pitchFamily="34" charset="0"/>
                <a:cs typeface="Times New Roman" pitchFamily="18" charset="0"/>
              </a:rPr>
              <a:t>          </a:t>
            </a:r>
            <a:endParaRPr lang="ru-RU" sz="800">
              <a:cs typeface="Arial" charset="0"/>
            </a:endParaRPr>
          </a:p>
          <a:p>
            <a:pPr eaLnBrk="0" hangingPunct="0">
              <a:tabLst>
                <a:tab pos="590550" algn="l"/>
              </a:tabLst>
            </a:pPr>
            <a:endParaRPr lang="ru-RU">
              <a:cs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Рисунок 1" descr="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714348" y="357166"/>
            <a:ext cx="7715304" cy="2585323"/>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rPr>
              <a:t>«Птички  </a:t>
            </a:r>
          </a:p>
          <a:p>
            <a:pPr algn="ctr" fontAlgn="auto">
              <a:spcBef>
                <a:spcPts val="0"/>
              </a:spcBef>
              <a:spcAft>
                <a:spcPts val="0"/>
              </a:spcAft>
              <a:defRPr/>
            </a:pPr>
            <a:r>
              <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rPr>
              <a:t>и </a:t>
            </a:r>
          </a:p>
          <a:p>
            <a:pPr algn="ctr" fontAlgn="auto">
              <a:spcBef>
                <a:spcPts val="0"/>
              </a:spcBef>
              <a:spcAft>
                <a:spcPts val="0"/>
              </a:spcAft>
              <a:defRPr/>
            </a:pPr>
            <a:r>
              <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rPr>
              <a:t>кошка»</a:t>
            </a:r>
          </a:p>
        </p:txBody>
      </p:sp>
      <p:sp>
        <p:nvSpPr>
          <p:cNvPr id="4" name="TextBox 3"/>
          <p:cNvSpPr txBox="1"/>
          <p:nvPr/>
        </p:nvSpPr>
        <p:spPr>
          <a:xfrm>
            <a:off x="3059113" y="3214688"/>
            <a:ext cx="2751137" cy="369887"/>
          </a:xfrm>
          <a:prstGeom prst="rect">
            <a:avLst/>
          </a:prstGeom>
          <a:noFill/>
        </p:spPr>
        <p:txBody>
          <a:bodyPr>
            <a:spAutoFit/>
          </a:bodyPr>
          <a:lstStyle/>
          <a:p>
            <a:pPr fontAlgn="auto">
              <a:spcBef>
                <a:spcPts val="0"/>
              </a:spcBef>
              <a:spcAft>
                <a:spcPts val="0"/>
              </a:spcAft>
              <a:defRPr/>
            </a:pPr>
            <a:r>
              <a:rPr lang="ru-RU" dirty="0">
                <a:solidFill>
                  <a:schemeClr val="accent1">
                    <a:lumMod val="75000"/>
                  </a:schemeClr>
                </a:solidFill>
                <a:latin typeface="+mn-lt"/>
              </a:rPr>
              <a:t> Игры  с  бегом  и ходьбой</a:t>
            </a:r>
          </a:p>
        </p:txBody>
      </p:sp>
      <p:sp>
        <p:nvSpPr>
          <p:cNvPr id="35844" name="Rectangle 1"/>
          <p:cNvSpPr>
            <a:spLocks noChangeArrowheads="1"/>
          </p:cNvSpPr>
          <p:nvPr/>
        </p:nvSpPr>
        <p:spPr bwMode="auto">
          <a:xfrm>
            <a:off x="468313" y="3698875"/>
            <a:ext cx="8280400" cy="3046413"/>
          </a:xfrm>
          <a:prstGeom prst="rect">
            <a:avLst/>
          </a:prstGeom>
          <a:noFill/>
          <a:ln w="9525">
            <a:noFill/>
            <a:miter lim="800000"/>
            <a:headEnd/>
            <a:tailEnd/>
          </a:ln>
        </p:spPr>
        <p:txBody>
          <a:bodyPr anchor="ctr">
            <a:spAutoFit/>
          </a:bodyPr>
          <a:lstStyle/>
          <a:p>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решительность, упражнять в беге с увертыванием.</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На земле чертится круг или кладется шнур со связанными концами. Воспитатель выбирает ловишку который становится в центре круга. Это кошка. Остальные – птички, находятся за кругом. Кошка спит, птички влетают за зернышками в круг. Кошка просыпается, видит птичек и ловит их. Все птички вылетают из круга. Тот, кого коснулась кошка, считается пойманным и идет на середину круга.  Когда поймают 2-3 птичек – выбирается новая кошка. </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Правила: </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Кошка ловит птичек только в кругу.</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Кошка может касаться птичек, но не хватать их.</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Варианты</a:t>
            </a:r>
            <a:r>
              <a:rPr lang="ru-RU" sz="1600">
                <a:latin typeface="Calibri" pitchFamily="34" charset="0"/>
                <a:cs typeface="Times New Roman" pitchFamily="18" charset="0"/>
              </a:rPr>
              <a:t>: Если кошка долго не может никого поймать, добавить еще одну кошку.</a:t>
            </a:r>
            <a:endParaRPr lang="ru-RU" sz="1600">
              <a:latin typeface="Calibri" pitchFamily="34" charset="0"/>
              <a:cs typeface="Arial" charset="0"/>
            </a:endParaRPr>
          </a:p>
          <a:p>
            <a:pPr eaLnBrk="0" hangingPunct="0"/>
            <a:r>
              <a:rPr lang="ru-RU" sz="1600">
                <a:latin typeface="Calibri" pitchFamily="34" charset="0"/>
                <a:cs typeface="Arial" charset="0"/>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Рисунок 1" descr="028.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500034" y="0"/>
            <a:ext cx="7858180" cy="92333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«Где позвонили»</a:t>
            </a:r>
          </a:p>
        </p:txBody>
      </p:sp>
      <p:sp>
        <p:nvSpPr>
          <p:cNvPr id="36867" name="TextBox 3"/>
          <p:cNvSpPr txBox="1">
            <a:spLocks noChangeArrowheads="1"/>
          </p:cNvSpPr>
          <p:nvPr/>
        </p:nvSpPr>
        <p:spPr bwMode="auto">
          <a:xfrm>
            <a:off x="2928938" y="1052513"/>
            <a:ext cx="2693987" cy="369887"/>
          </a:xfrm>
          <a:prstGeom prst="rect">
            <a:avLst/>
          </a:prstGeom>
          <a:noFill/>
          <a:ln w="9525">
            <a:noFill/>
            <a:miter lim="800000"/>
            <a:headEnd/>
            <a:tailEnd/>
          </a:ln>
        </p:spPr>
        <p:txBody>
          <a:bodyPr>
            <a:spAutoFit/>
          </a:bodyPr>
          <a:lstStyle/>
          <a:p>
            <a:r>
              <a:rPr lang="ru-RU">
                <a:latin typeface="Calibri" pitchFamily="34" charset="0"/>
              </a:rPr>
              <a:t>Игры  с  ходьбой  и бегом</a:t>
            </a:r>
          </a:p>
        </p:txBody>
      </p:sp>
      <p:sp>
        <p:nvSpPr>
          <p:cNvPr id="36868" name="Прямоугольник 5"/>
          <p:cNvSpPr>
            <a:spLocks noChangeArrowheads="1"/>
          </p:cNvSpPr>
          <p:nvPr/>
        </p:nvSpPr>
        <p:spPr bwMode="auto">
          <a:xfrm>
            <a:off x="755650" y="1773238"/>
            <a:ext cx="7561263" cy="4870450"/>
          </a:xfrm>
          <a:prstGeom prst="rect">
            <a:avLst/>
          </a:prstGeom>
          <a:noFill/>
          <a:ln w="9525">
            <a:noFill/>
            <a:miter lim="800000"/>
            <a:headEnd/>
            <a:tailEnd/>
          </a:ln>
        </p:spPr>
        <p:txBody>
          <a:bodyPr>
            <a:spAutoFit/>
          </a:bodyPr>
          <a:lstStyle/>
          <a:p>
            <a:pPr algn="ctr">
              <a:lnSpc>
                <a:spcPct val="115000"/>
              </a:lnSpc>
            </a:pPr>
            <a:r>
              <a:rPr lang="ru-RU" b="1">
                <a:latin typeface="Calibri" pitchFamily="34" charset="0"/>
                <a:cs typeface="Times New Roman" pitchFamily="18" charset="0"/>
              </a:rPr>
              <a:t>(средняя группа)</a:t>
            </a:r>
            <a:endParaRPr lang="ru-RU">
              <a:latin typeface="Calibri" pitchFamily="34" charset="0"/>
              <a:cs typeface="Times New Roman" pitchFamily="18" charset="0"/>
            </a:endParaRPr>
          </a:p>
          <a:p>
            <a:pPr algn="just">
              <a:lnSpc>
                <a:spcPct val="115000"/>
              </a:lnSpc>
            </a:pPr>
            <a:r>
              <a:rPr lang="ru-RU" b="1" u="sng">
                <a:latin typeface="Calibri" pitchFamily="34" charset="0"/>
                <a:cs typeface="Times New Roman" pitchFamily="18" charset="0"/>
              </a:rPr>
              <a:t>Задачи:</a:t>
            </a:r>
            <a:r>
              <a:rPr lang="ru-RU">
                <a:latin typeface="Calibri" pitchFamily="34" charset="0"/>
                <a:cs typeface="Times New Roman" pitchFamily="18" charset="0"/>
              </a:rPr>
              <a:t> Развивать у детей слух, внимание и выдержку. </a:t>
            </a:r>
          </a:p>
          <a:p>
            <a:pPr algn="just">
              <a:lnSpc>
                <a:spcPct val="115000"/>
              </a:lnSpc>
            </a:pPr>
            <a:r>
              <a:rPr lang="ru-RU" b="1" u="sng">
                <a:latin typeface="Calibri" pitchFamily="34" charset="0"/>
                <a:cs typeface="Times New Roman" pitchFamily="18" charset="0"/>
              </a:rPr>
              <a:t>Описание:</a:t>
            </a:r>
            <a:r>
              <a:rPr lang="ru-RU">
                <a:latin typeface="Calibri" pitchFamily="34" charset="0"/>
                <a:cs typeface="Times New Roman" pitchFamily="18" charset="0"/>
              </a:rPr>
              <a:t> Дети сидят по кругу или вдоль стены. Один из играющих по назначению воспитателя становится в центре круга или перед сидящими. По сигналу воспитателя он закрывает глаза. Воспитатель дает кому-нибудь из детей звоночек и предлагает позвонить. Ребенок, находящийся в центре круга, должен не открывая глаз, указать рукой направление, откуда доносится звук. Если он укажет правильно, воспитатель говорит «Пора!», играющий открывает глаза. А тот, кто позвонил – поднимает и показывает звонок. Если водящий ошибся, он снова закрывает глаза и отгадывает еще раз.  Затем воспитатель назначает другого водящего.</a:t>
            </a:r>
          </a:p>
          <a:p>
            <a:pPr algn="just">
              <a:lnSpc>
                <a:spcPct val="115000"/>
              </a:lnSpc>
            </a:pPr>
            <a:r>
              <a:rPr lang="ru-RU" b="1" u="sng">
                <a:latin typeface="Calibri" pitchFamily="34" charset="0"/>
                <a:cs typeface="Times New Roman" pitchFamily="18" charset="0"/>
              </a:rPr>
              <a:t>Правила: </a:t>
            </a:r>
            <a:endParaRPr lang="ru-RU">
              <a:latin typeface="Calibri" pitchFamily="34" charset="0"/>
              <a:cs typeface="Times New Roman" pitchFamily="18" charset="0"/>
            </a:endParaRPr>
          </a:p>
          <a:p>
            <a:pPr algn="just">
              <a:lnSpc>
                <a:spcPct val="115000"/>
              </a:lnSpc>
            </a:pPr>
            <a:r>
              <a:rPr lang="ru-RU">
                <a:latin typeface="Calibri" pitchFamily="34" charset="0"/>
                <a:cs typeface="Times New Roman" pitchFamily="18" charset="0"/>
              </a:rPr>
              <a:t>Водящий открывает глаза только после слова воспитателя «Пора!»</a:t>
            </a:r>
          </a:p>
          <a:p>
            <a:pPr algn="just">
              <a:lnSpc>
                <a:spcPct val="115000"/>
              </a:lnSpc>
            </a:pPr>
            <a:r>
              <a:rPr lang="ru-RU" b="1" u="sng">
                <a:latin typeface="Calibri" pitchFamily="34" charset="0"/>
                <a:cs typeface="Times New Roman" pitchFamily="18" charset="0"/>
              </a:rPr>
              <a:t>Варианты</a:t>
            </a:r>
            <a:r>
              <a:rPr lang="ru-RU">
                <a:latin typeface="Calibri" pitchFamily="34" charset="0"/>
                <a:cs typeface="Times New Roman" pitchFamily="18" charset="0"/>
              </a:rPr>
              <a:t>: Раскрутить водящего; вместо звоночка ввести дудочку или другой музыкальный инструмент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Рисунок 1" descr="029.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928662" y="214290"/>
            <a:ext cx="7215238" cy="92333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«Трамвай»</a:t>
            </a:r>
          </a:p>
        </p:txBody>
      </p:sp>
      <p:sp>
        <p:nvSpPr>
          <p:cNvPr id="37891" name="TextBox 3"/>
          <p:cNvSpPr txBox="1">
            <a:spLocks noChangeArrowheads="1"/>
          </p:cNvSpPr>
          <p:nvPr/>
        </p:nvSpPr>
        <p:spPr bwMode="auto">
          <a:xfrm>
            <a:off x="3059113" y="1428750"/>
            <a:ext cx="2703512" cy="369888"/>
          </a:xfrm>
          <a:prstGeom prst="rect">
            <a:avLst/>
          </a:prstGeom>
          <a:noFill/>
          <a:ln w="9525">
            <a:noFill/>
            <a:miter lim="800000"/>
            <a:headEnd/>
            <a:tailEnd/>
          </a:ln>
        </p:spPr>
        <p:txBody>
          <a:bodyPr>
            <a:spAutoFit/>
          </a:bodyPr>
          <a:lstStyle/>
          <a:p>
            <a:r>
              <a:rPr lang="ru-RU">
                <a:solidFill>
                  <a:srgbClr val="C00000"/>
                </a:solidFill>
                <a:latin typeface="Calibri" pitchFamily="34" charset="0"/>
              </a:rPr>
              <a:t> Игры  с  бегом и ходьбой</a:t>
            </a:r>
          </a:p>
        </p:txBody>
      </p:sp>
      <p:sp>
        <p:nvSpPr>
          <p:cNvPr id="37892" name="Rectangle 1"/>
          <p:cNvSpPr>
            <a:spLocks noChangeArrowheads="1"/>
          </p:cNvSpPr>
          <p:nvPr/>
        </p:nvSpPr>
        <p:spPr bwMode="auto">
          <a:xfrm>
            <a:off x="250825" y="2503488"/>
            <a:ext cx="8497888" cy="4278312"/>
          </a:xfrm>
          <a:prstGeom prst="rect">
            <a:avLst/>
          </a:prstGeom>
          <a:noFill/>
          <a:ln w="9525">
            <a:noFill/>
            <a:miter lim="800000"/>
            <a:headEnd/>
            <a:tailEnd/>
          </a:ln>
        </p:spPr>
        <p:txBody>
          <a:bodyPr anchor="ctr">
            <a:spAutoFit/>
          </a:bodyPr>
          <a:lstStyle/>
          <a:p>
            <a:pPr eaLnBrk="0" hangingPunct="0"/>
            <a:r>
              <a:rPr lang="ru-RU" sz="1600" b="1">
                <a:latin typeface="Calibri" pitchFamily="34" charset="0"/>
              </a:rPr>
              <a:t>                                                                          (средняя группа)</a:t>
            </a:r>
            <a:endParaRPr lang="ru-RU" sz="1600">
              <a:latin typeface="Calibri" pitchFamily="34" charset="0"/>
            </a:endParaRPr>
          </a:p>
          <a:p>
            <a:pPr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Приучать детей слушать текст и быстро реагировать на сигнал. </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Описание:</a:t>
            </a:r>
            <a:endParaRPr lang="ru-RU" sz="1600">
              <a:latin typeface="Calibri" pitchFamily="34" charset="0"/>
              <a:cs typeface="Arial" charset="0"/>
            </a:endParaRPr>
          </a:p>
          <a:p>
            <a:pPr eaLnBrk="0" hangingPunct="0"/>
            <a:r>
              <a:rPr lang="ru-RU" sz="1600" i="1">
                <a:latin typeface="Calibri" pitchFamily="34" charset="0"/>
                <a:cs typeface="Times New Roman" pitchFamily="18" charset="0"/>
              </a:rPr>
              <a:t> </a:t>
            </a:r>
            <a:r>
              <a:rPr lang="ru-RU" sz="1600">
                <a:latin typeface="Calibri" pitchFamily="34" charset="0"/>
                <a:ea typeface="Times New Roman" pitchFamily="18" charset="0"/>
                <a:cs typeface="Candara" pitchFamily="34" charset="0"/>
              </a:rPr>
              <a:t>Дети стоят в колонне парами, держа друг друга за руки. Свободными руками они держатся </a:t>
            </a:r>
            <a:r>
              <a:rPr lang="ru-RU" sz="1600">
                <a:latin typeface="Calibri" pitchFamily="34" charset="0"/>
                <a:cs typeface="Times New Roman" pitchFamily="18" charset="0"/>
              </a:rPr>
              <a:t>за шнур, концы которого связаны, т. е. одни дети держатся за шнур правой рукой, другие — левой. Это трамваи. Воспитатель стоит в одном из углов комнаты, держа в руках три цветных флага: желтый, красный, зеленый. Он объясняет, что на зеленый  сигнал надо двигаться, на красный и желтый  — останавливаться. Воспитатель поднимает зеленый флаг — трамвай едет, дети бегут вокруг комнаты (площадки). Добежав до воспитателя (светофора), дети смотрят, не сме­нится ли цвет. Если по-прежнему зеленый цвет, то движение трамвая продолжается, если поднят красный или желтый флаг, дети останавливаются и ждут,  когда появится зеленый, чтобы снова можно было двигаться.</a:t>
            </a:r>
            <a:endParaRPr lang="ru-RU" sz="1600">
              <a:latin typeface="Calibri" pitchFamily="34" charset="0"/>
              <a:cs typeface="Arial" charset="0"/>
            </a:endParaRPr>
          </a:p>
          <a:p>
            <a:pPr eaLnBrk="0" hangingPunct="0"/>
            <a:r>
              <a:rPr lang="ru-RU" sz="1600" b="1" u="sng">
                <a:latin typeface="Calibri" pitchFamily="34" charset="0"/>
              </a:rPr>
              <a:t>Правила: </a:t>
            </a:r>
            <a:endParaRPr lang="ru-RU" sz="1600">
              <a:latin typeface="Calibri" pitchFamily="34" charset="0"/>
            </a:endParaRPr>
          </a:p>
          <a:p>
            <a:pPr eaLnBrk="0" hangingPunct="0"/>
            <a:r>
              <a:rPr lang="ru-RU" sz="1600" b="1">
                <a:latin typeface="Calibri" pitchFamily="34" charset="0"/>
                <a:cs typeface="Times New Roman" pitchFamily="18" charset="0"/>
              </a:rPr>
              <a:t> </a:t>
            </a:r>
            <a:r>
              <a:rPr lang="ru-RU" sz="1600" i="1">
                <a:latin typeface="Calibri" pitchFamily="34" charset="0"/>
                <a:cs typeface="Times New Roman" pitchFamily="18" charset="0"/>
              </a:rPr>
              <a:t> </a:t>
            </a:r>
            <a:r>
              <a:rPr lang="ru-RU" sz="1200">
                <a:latin typeface="Calibri" pitchFamily="34" charset="0"/>
                <a:cs typeface="Times New Roman" pitchFamily="18" charset="0"/>
              </a:rPr>
              <a:t>Во время игры детей знакомят с правилами уличного движения. Если в игре участвует небольшое количество ребят, можно ставить их не парами, а в одну колонну. Сюжет игры можно развернуть: на пути устраивают  остановку, на которой сидят пассажиры и ждут прихода трамвая; подъезжая к остановке, трамвай замедляет ход и останавливается. Одни пассажиры выходят, другие входят. Для того чтобы войти в трам­вай и выйти из него, дети приподнимают шнур. На конце шнура привя­зан колокольчик. Ребенок, стоящий последним (кондуктор), дает звонок, трамвай трогается.</a:t>
            </a:r>
            <a:endParaRPr lang="ru-RU" sz="1200">
              <a:latin typeface="Calibri" pitchFamily="34" charset="0"/>
              <a:cs typeface="Arial"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Рисунок 1" descr="025.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1857356" y="714356"/>
            <a:ext cx="5281821" cy="830997"/>
          </a:xfrm>
          <a:prstGeom prst="rect">
            <a:avLst/>
          </a:prstGeom>
          <a:noFill/>
        </p:spPr>
        <p:txBody>
          <a:bodyPr>
            <a:spAutoFit/>
          </a:bodyPr>
          <a:lstStyle/>
          <a:p>
            <a:pPr algn="ctr" fontAlgn="auto">
              <a:spcBef>
                <a:spcPts val="0"/>
              </a:spcBef>
              <a:spcAft>
                <a:spcPts val="0"/>
              </a:spcAft>
              <a:defRPr/>
            </a:pPr>
            <a:r>
              <a:rPr lang="ru-RU"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rPr>
              <a:t>«Зайцы и волк»</a:t>
            </a:r>
          </a:p>
        </p:txBody>
      </p:sp>
      <p:sp>
        <p:nvSpPr>
          <p:cNvPr id="38915" name="TextBox 3"/>
          <p:cNvSpPr txBox="1">
            <a:spLocks noChangeArrowheads="1"/>
          </p:cNvSpPr>
          <p:nvPr/>
        </p:nvSpPr>
        <p:spPr bwMode="auto">
          <a:xfrm>
            <a:off x="3492500" y="1412875"/>
            <a:ext cx="1801813" cy="369888"/>
          </a:xfrm>
          <a:prstGeom prst="rect">
            <a:avLst/>
          </a:prstGeom>
          <a:noFill/>
          <a:ln w="9525">
            <a:noFill/>
            <a:miter lim="800000"/>
            <a:headEnd/>
            <a:tailEnd/>
          </a:ln>
        </p:spPr>
        <p:txBody>
          <a:bodyPr>
            <a:spAutoFit/>
          </a:bodyPr>
          <a:lstStyle/>
          <a:p>
            <a:r>
              <a:rPr lang="ru-RU">
                <a:latin typeface="Calibri" pitchFamily="34" charset="0"/>
              </a:rPr>
              <a:t>   Игры с бегом</a:t>
            </a:r>
          </a:p>
        </p:txBody>
      </p:sp>
      <p:sp>
        <p:nvSpPr>
          <p:cNvPr id="38916" name="Rectangle 1"/>
          <p:cNvSpPr>
            <a:spLocks noChangeArrowheads="1"/>
          </p:cNvSpPr>
          <p:nvPr/>
        </p:nvSpPr>
        <p:spPr bwMode="auto">
          <a:xfrm>
            <a:off x="323850" y="1871663"/>
            <a:ext cx="8496300" cy="4770437"/>
          </a:xfrm>
          <a:prstGeom prst="rect">
            <a:avLst/>
          </a:prstGeom>
          <a:noFill/>
          <a:ln w="9525">
            <a:noFill/>
            <a:miter lim="800000"/>
            <a:headEnd/>
            <a:tailEnd/>
          </a:ln>
        </p:spPr>
        <p:txBody>
          <a:bodyPr anchor="ctr">
            <a:spAutoFit/>
          </a:bodyPr>
          <a:lstStyle/>
          <a:p>
            <a:pPr indent="449263"/>
            <a:r>
              <a:rPr lang="ru-RU" sz="1000" b="1">
                <a:latin typeface="Calibri" pitchFamily="34" charset="0"/>
                <a:cs typeface="Times New Roman" pitchFamily="18" charset="0"/>
              </a:rPr>
              <a:t>                                                                                              </a:t>
            </a:r>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умение выполнять движения по сигналу, упражнять в беге, в прыжках на обеих ногах, в приседании, ловле.</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Одного из играющих назначают волком, остальные изображают зайцев. На одной стороне площадки зайцы отмечают себе места шишками, камушками, из которых выкладывают кружочки или квадраты. Вначале игры зайцы стоят на своих местах. Волк находится на противоположном конце площадки – в овраге. Воспитатель говорит: «Зайки скачут, скок – скок – скок, на зеленый на лужок. Травку щиплют, слушают, не идет ли волк». Зайцы выпрыгивают из кружков и разбегаются по площадке. Прыгают на 2 ногах, присаживаются, щиплют траву и оглядываются в поисках волка. Воспитатель произносит слово «Волк», волк выходит из оврага и бежит за зайцами, стараясь их поймать, коснуться. Зайцы убегают каждый на свое место, где волк их уже не может настигнуть. Пойманных зайцев волк отводит себе в овраг. После того, как волк поймает 2-3 зайцев, выбирается другой волк. </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Правила: </a:t>
            </a:r>
            <a:endParaRPr lang="ru-RU" sz="1600">
              <a:latin typeface="Calibri" pitchFamily="34" charset="0"/>
              <a:cs typeface="Arial" charset="0"/>
            </a:endParaRPr>
          </a:p>
          <a:p>
            <a:pPr indent="449263" eaLnBrk="0" hangingPunct="0"/>
            <a:r>
              <a:rPr lang="ru-RU" sz="1600">
                <a:latin typeface="Calibri" pitchFamily="34" charset="0"/>
                <a:cs typeface="Times New Roman" pitchFamily="18" charset="0"/>
              </a:rPr>
              <a:t>Зайцы выбегают при словах – зайцы скачут. </a:t>
            </a:r>
            <a:endParaRPr lang="ru-RU" sz="1600">
              <a:latin typeface="Calibri" pitchFamily="34" charset="0"/>
              <a:cs typeface="Arial" charset="0"/>
            </a:endParaRPr>
          </a:p>
          <a:p>
            <a:pPr indent="449263" eaLnBrk="0" hangingPunct="0"/>
            <a:r>
              <a:rPr lang="ru-RU" sz="1600">
                <a:latin typeface="Calibri" pitchFamily="34" charset="0"/>
                <a:cs typeface="Times New Roman" pitchFamily="18" charset="0"/>
              </a:rPr>
              <a:t>Возвращаться на места можно лишь после слова «Волк!».</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Варианты</a:t>
            </a:r>
            <a:r>
              <a:rPr lang="ru-RU" sz="1600">
                <a:latin typeface="Calibri" pitchFamily="34" charset="0"/>
                <a:cs typeface="Times New Roman" pitchFamily="18" charset="0"/>
              </a:rPr>
              <a:t>: Нельзя ловить тех зайцев, которым подала лапу зайчиха - мать. На пути поставить кубы – пенечки, зайцы оббегают их. Выбрать 2 волков. Волку перепрыгнуть через преграду – ручей.</a:t>
            </a:r>
            <a:endParaRPr lang="ru-RU" sz="1600">
              <a:latin typeface="Calibri" pitchFamily="34" charset="0"/>
              <a:cs typeface="Arial"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Рисунок 1" descr="023.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971600" y="357166"/>
            <a:ext cx="6984776" cy="830997"/>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ru-RU"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«Наседка и цыплята»</a:t>
            </a:r>
          </a:p>
        </p:txBody>
      </p:sp>
      <p:sp>
        <p:nvSpPr>
          <p:cNvPr id="39939" name="TextBox 3"/>
          <p:cNvSpPr txBox="1">
            <a:spLocks noChangeArrowheads="1"/>
          </p:cNvSpPr>
          <p:nvPr/>
        </p:nvSpPr>
        <p:spPr bwMode="auto">
          <a:xfrm>
            <a:off x="4572000" y="3000375"/>
            <a:ext cx="71438" cy="369888"/>
          </a:xfrm>
          <a:prstGeom prst="rect">
            <a:avLst/>
          </a:prstGeom>
          <a:noFill/>
          <a:ln w="9525">
            <a:noFill/>
            <a:miter lim="800000"/>
            <a:headEnd/>
            <a:tailEnd/>
          </a:ln>
        </p:spPr>
        <p:txBody>
          <a:bodyPr>
            <a:spAutoFit/>
          </a:bodyPr>
          <a:lstStyle/>
          <a:p>
            <a:endParaRPr lang="ru-RU">
              <a:latin typeface="Calibri" pitchFamily="34" charset="0"/>
            </a:endParaRPr>
          </a:p>
        </p:txBody>
      </p:sp>
      <p:sp>
        <p:nvSpPr>
          <p:cNvPr id="39940" name="TextBox 4"/>
          <p:cNvSpPr txBox="1">
            <a:spLocks noChangeArrowheads="1"/>
          </p:cNvSpPr>
          <p:nvPr/>
        </p:nvSpPr>
        <p:spPr bwMode="auto">
          <a:xfrm>
            <a:off x="827088" y="1125538"/>
            <a:ext cx="7705725" cy="368300"/>
          </a:xfrm>
          <a:prstGeom prst="rect">
            <a:avLst/>
          </a:prstGeom>
          <a:noFill/>
          <a:ln w="9525">
            <a:noFill/>
            <a:miter lim="800000"/>
            <a:headEnd/>
            <a:tailEnd/>
          </a:ln>
        </p:spPr>
        <p:txBody>
          <a:bodyPr>
            <a:spAutoFit/>
          </a:bodyPr>
          <a:lstStyle/>
          <a:p>
            <a:r>
              <a:rPr lang="ru-RU">
                <a:latin typeface="Calibri" pitchFamily="34" charset="0"/>
              </a:rPr>
              <a:t>              </a:t>
            </a:r>
            <a:r>
              <a:rPr lang="ru-RU">
                <a:solidFill>
                  <a:srgbClr val="7030A0"/>
                </a:solidFill>
                <a:latin typeface="Calibri" pitchFamily="34" charset="0"/>
              </a:rPr>
              <a:t>Игры с бегом, на  внимание  и  ориентацию в  пространстве.</a:t>
            </a:r>
          </a:p>
        </p:txBody>
      </p:sp>
      <p:sp>
        <p:nvSpPr>
          <p:cNvPr id="39941" name="Прямоугольник 5"/>
          <p:cNvSpPr>
            <a:spLocks noChangeArrowheads="1"/>
          </p:cNvSpPr>
          <p:nvPr/>
        </p:nvSpPr>
        <p:spPr bwMode="auto">
          <a:xfrm>
            <a:off x="1187450" y="1700213"/>
            <a:ext cx="6480175" cy="3662362"/>
          </a:xfrm>
          <a:prstGeom prst="rect">
            <a:avLst/>
          </a:prstGeom>
          <a:noFill/>
          <a:ln w="9525">
            <a:noFill/>
            <a:miter lim="800000"/>
            <a:headEnd/>
            <a:tailEnd/>
          </a:ln>
        </p:spPr>
        <p:txBody>
          <a:bodyPr>
            <a:spAutoFit/>
          </a:bodyPr>
          <a:lstStyle/>
          <a:p>
            <a:r>
              <a:rPr lang="ru-RU">
                <a:latin typeface="Calibri" pitchFamily="34" charset="0"/>
              </a:rPr>
              <a:t>                                         </a:t>
            </a:r>
            <a:r>
              <a:rPr lang="ru-RU" b="1">
                <a:latin typeface="Calibri" pitchFamily="34" charset="0"/>
                <a:cs typeface="Times New Roman" pitchFamily="18" charset="0"/>
              </a:rPr>
              <a:t>(средняя группа) </a:t>
            </a:r>
          </a:p>
          <a:p>
            <a:r>
              <a:rPr lang="ru-RU" b="1" u="sng">
                <a:latin typeface="Calibri" pitchFamily="34" charset="0"/>
                <a:cs typeface="Times New Roman" pitchFamily="18" charset="0"/>
              </a:rPr>
              <a:t>Задачи:</a:t>
            </a:r>
            <a:r>
              <a:rPr lang="ru-RU">
                <a:latin typeface="Calibri" pitchFamily="34" charset="0"/>
                <a:cs typeface="Times New Roman" pitchFamily="18" charset="0"/>
              </a:rPr>
              <a:t> </a:t>
            </a:r>
            <a:r>
              <a:rPr lang="ru-RU">
                <a:latin typeface="Calibri" pitchFamily="34" charset="0"/>
              </a:rPr>
              <a:t>Учить выполнять функции «цыплят».</a:t>
            </a:r>
          </a:p>
          <a:p>
            <a:r>
              <a:rPr lang="ru-RU">
                <a:latin typeface="Calibri" pitchFamily="34" charset="0"/>
              </a:rPr>
              <a:t>Материал: Верёвка с нанизанными на ней флажками, 2 стойки или 2 дерева(если на улице игра)</a:t>
            </a:r>
          </a:p>
          <a:p>
            <a:r>
              <a:rPr lang="ru-RU" b="1" u="sng">
                <a:latin typeface="Calibri" pitchFamily="34" charset="0"/>
                <a:cs typeface="Times New Roman" pitchFamily="18" charset="0"/>
              </a:rPr>
              <a:t>Описание:</a:t>
            </a:r>
            <a:r>
              <a:rPr lang="ru-RU">
                <a:latin typeface="Calibri" pitchFamily="34" charset="0"/>
                <a:cs typeface="Times New Roman" pitchFamily="18" charset="0"/>
              </a:rPr>
              <a:t> </a:t>
            </a:r>
            <a:r>
              <a:rPr lang="ru-RU">
                <a:latin typeface="Calibri" pitchFamily="34" charset="0"/>
              </a:rPr>
              <a:t>Дети изображают цыплят, а воспитатель наседку. На одной стороне площадки или комнаты огорожено место, это – дом. В доме помещается наседка с цыплятами. Наседка отправляется на поиски корма. Через некоторое время она зовёт цыплят: «Коко-Коко». </a:t>
            </a:r>
          </a:p>
          <a:p>
            <a:r>
              <a:rPr lang="ru-RU" b="1" u="sng">
                <a:latin typeface="Calibri" pitchFamily="34" charset="0"/>
                <a:cs typeface="Times New Roman" pitchFamily="18" charset="0"/>
              </a:rPr>
              <a:t>Правила: </a:t>
            </a:r>
            <a:endParaRPr lang="ru-RU">
              <a:latin typeface="Calibri" pitchFamily="34" charset="0"/>
              <a:cs typeface="Arial" charset="0"/>
            </a:endParaRPr>
          </a:p>
          <a:p>
            <a:r>
              <a:rPr lang="ru-RU">
                <a:latin typeface="Calibri" pitchFamily="34" charset="0"/>
              </a:rPr>
              <a:t>По этому сигналу цыплята подлезают под верёвку, бегут к наседке и вместе с ней гуляют по площадке. По сигналу воспитателя: «Большая птица!». Все цыплята бегут домой.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Рисунок 2" descr="023.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Заголовок 3"/>
          <p:cNvSpPr>
            <a:spLocks noGrp="1"/>
          </p:cNvSpPr>
          <p:nvPr>
            <p:ph type="ctrTitle"/>
          </p:nvPr>
        </p:nvSpPr>
        <p:spPr>
          <a:xfrm>
            <a:off x="685800" y="188640"/>
            <a:ext cx="7772400" cy="1224136"/>
          </a:xfrm>
        </p:spPr>
        <p:txBody>
          <a:bodyPr rtlCol="0">
            <a:normAutofit fontScale="90000"/>
          </a:bodyPr>
          <a:lstStyle/>
          <a:p>
            <a:pPr fontAlgn="auto">
              <a:spcAft>
                <a:spcPts val="0"/>
              </a:spcAft>
              <a:defRPr/>
            </a:pPr>
            <a:r>
              <a:rPr lang="ru-RU" sz="53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«Лохматый пес»</a:t>
            </a:r>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ru-RU" sz="2200" dirty="0" smtClean="0">
                <a:solidFill>
                  <a:srgbClr val="0070C0"/>
                </a:solidFill>
              </a:rPr>
              <a:t> Игры  с бегом и ходьбой</a:t>
            </a:r>
            <a:endParaRPr lang="ru-RU" sz="2200" dirty="0"/>
          </a:p>
        </p:txBody>
      </p:sp>
      <p:sp>
        <p:nvSpPr>
          <p:cNvPr id="40963" name="Подзаголовок 4"/>
          <p:cNvSpPr>
            <a:spLocks noGrp="1"/>
          </p:cNvSpPr>
          <p:nvPr>
            <p:ph type="subTitle" idx="1"/>
          </p:nvPr>
        </p:nvSpPr>
        <p:spPr>
          <a:xfrm>
            <a:off x="1042988" y="1557338"/>
            <a:ext cx="7129462" cy="4081462"/>
          </a:xfrm>
        </p:spPr>
        <p:txBody>
          <a:bodyPr/>
          <a:lstStyle/>
          <a:p>
            <a:r>
              <a:rPr lang="ru-RU" sz="1600" b="1" smtClean="0">
                <a:solidFill>
                  <a:schemeClr val="tx1"/>
                </a:solidFill>
              </a:rPr>
              <a:t>(средняя группа)</a:t>
            </a:r>
          </a:p>
          <a:p>
            <a:endParaRPr lang="ru-RU" sz="1600" smtClean="0">
              <a:solidFill>
                <a:schemeClr val="tx1"/>
              </a:solidFill>
            </a:endParaRPr>
          </a:p>
          <a:p>
            <a:r>
              <a:rPr lang="ru-RU" sz="1600" b="1" u="sng" smtClean="0">
                <a:solidFill>
                  <a:schemeClr val="tx1"/>
                </a:solidFill>
              </a:rPr>
              <a:t>Задачи:</a:t>
            </a:r>
            <a:r>
              <a:rPr lang="ru-RU" sz="1600" smtClean="0">
                <a:solidFill>
                  <a:schemeClr val="tx1"/>
                </a:solidFill>
              </a:rPr>
              <a:t> Приучать детей слушать текст и быстро реагировать на сигнал. </a:t>
            </a:r>
          </a:p>
          <a:p>
            <a:endParaRPr lang="ru-RU" sz="1600" smtClean="0">
              <a:solidFill>
                <a:schemeClr val="tx1"/>
              </a:solidFill>
            </a:endParaRPr>
          </a:p>
          <a:p>
            <a:r>
              <a:rPr lang="ru-RU" sz="1600" b="1" u="sng" smtClean="0">
                <a:solidFill>
                  <a:schemeClr val="tx1"/>
                </a:solidFill>
              </a:rPr>
              <a:t>   Описание:</a:t>
            </a:r>
            <a:r>
              <a:rPr lang="ru-RU" sz="1600" smtClean="0">
                <a:solidFill>
                  <a:schemeClr val="tx1"/>
                </a:solidFill>
              </a:rPr>
              <a:t> Ребенок изображает собаку, он сидит на стуле в одном конце   площадки, и делает вид что спит. Остальные дети находятся в другом конце помещения за чертой – это дом. Они тихо подходят к собаке, воспитатель говорит: «Вот лежит лохматый пес, в лапы свой уткнувши нос. Тихо, смирно он лежит – не то дремлет, не то спит. Подойдем к нему, разбудим, и посмотрим – что же будет?». Собака просыпается, встает и начинает лаять. Дети убегают в дом (встают за черту). Роль передается другому ребенку. Игра повторяется. </a:t>
            </a:r>
          </a:p>
          <a:p>
            <a:endParaRPr lang="ru-RU" sz="1600" smtClean="0">
              <a:solidFill>
                <a:schemeClr val="tx1"/>
              </a:solidFill>
            </a:endParaRPr>
          </a:p>
          <a:p>
            <a:r>
              <a:rPr lang="ru-RU" sz="1600" b="1" u="sng" smtClean="0">
                <a:solidFill>
                  <a:schemeClr val="tx1"/>
                </a:solidFill>
              </a:rPr>
              <a:t>Варианты</a:t>
            </a:r>
            <a:r>
              <a:rPr lang="ru-RU" sz="1600" smtClean="0">
                <a:solidFill>
                  <a:schemeClr val="tx1"/>
                </a:solidFill>
              </a:rPr>
              <a:t>: Поставить преграду – скамеечки на пути детей; на пути собаки.</a:t>
            </a:r>
          </a:p>
          <a:p>
            <a:r>
              <a:rPr lang="ru-RU" sz="1600" smtClean="0">
                <a:solidFill>
                  <a:schemeClr val="tx1"/>
                </a:solidFill>
              </a:rPr>
              <a:t> </a:t>
            </a:r>
          </a:p>
          <a:p>
            <a:endParaRPr lang="ru-RU" sz="1600" smtClean="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Рисунок 1" descr="1.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4" name="Прямоугольник 3"/>
          <p:cNvSpPr/>
          <p:nvPr/>
        </p:nvSpPr>
        <p:spPr>
          <a:xfrm>
            <a:off x="1331640" y="476672"/>
            <a:ext cx="6264696" cy="1569660"/>
          </a:xfrm>
          <a:prstGeom prst="rect">
            <a:avLst/>
          </a:prstGeom>
        </p:spPr>
        <p:txBody>
          <a:bodyPr>
            <a:spAutoFit/>
          </a:bodyPr>
          <a:lstStyle/>
          <a:p>
            <a:pPr algn="ctr" fontAlgn="auto">
              <a:spcBef>
                <a:spcPts val="0"/>
              </a:spcBef>
              <a:spcAft>
                <a:spcPts val="0"/>
              </a:spcAft>
              <a:defRPr/>
            </a:pPr>
            <a:r>
              <a:rPr lang="ru-RU"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«Мыши и кот»</a:t>
            </a:r>
          </a:p>
          <a:p>
            <a:pPr algn="ctr" fontAlgn="auto">
              <a:spcBef>
                <a:spcPts val="0"/>
              </a:spcBef>
              <a:spcAft>
                <a:spcPts val="0"/>
              </a:spcAft>
              <a:defRPr/>
            </a:pPr>
            <a:endParaRPr lang="ru-RU"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endParaRPr>
          </a:p>
        </p:txBody>
      </p:sp>
      <p:sp>
        <p:nvSpPr>
          <p:cNvPr id="41987" name="Прямоугольник 4"/>
          <p:cNvSpPr>
            <a:spLocks noChangeArrowheads="1"/>
          </p:cNvSpPr>
          <p:nvPr/>
        </p:nvSpPr>
        <p:spPr bwMode="auto">
          <a:xfrm>
            <a:off x="2987675" y="1268413"/>
            <a:ext cx="2878138" cy="369887"/>
          </a:xfrm>
          <a:prstGeom prst="rect">
            <a:avLst/>
          </a:prstGeom>
          <a:noFill/>
          <a:ln w="9525">
            <a:noFill/>
            <a:miter lim="800000"/>
            <a:headEnd/>
            <a:tailEnd/>
          </a:ln>
        </p:spPr>
        <p:txBody>
          <a:bodyPr>
            <a:spAutoFit/>
          </a:bodyPr>
          <a:lstStyle/>
          <a:p>
            <a:r>
              <a:rPr lang="ru-RU">
                <a:solidFill>
                  <a:srgbClr val="0070C0"/>
                </a:solidFill>
                <a:latin typeface="Calibri" pitchFamily="34" charset="0"/>
              </a:rPr>
              <a:t>   Игры  с бегом и ходьбой</a:t>
            </a:r>
            <a:endParaRPr lang="ru-RU">
              <a:latin typeface="Calibri" pitchFamily="34" charset="0"/>
            </a:endParaRPr>
          </a:p>
        </p:txBody>
      </p:sp>
      <p:sp>
        <p:nvSpPr>
          <p:cNvPr id="41988" name="Rectangle 1"/>
          <p:cNvSpPr>
            <a:spLocks noChangeArrowheads="1"/>
          </p:cNvSpPr>
          <p:nvPr/>
        </p:nvSpPr>
        <p:spPr bwMode="auto">
          <a:xfrm>
            <a:off x="250825" y="1698625"/>
            <a:ext cx="8424863" cy="4448175"/>
          </a:xfrm>
          <a:prstGeom prst="rect">
            <a:avLst/>
          </a:prstGeom>
          <a:noFill/>
          <a:ln w="9525">
            <a:noFill/>
            <a:miter lim="800000"/>
            <a:headEnd/>
            <a:tailEnd/>
          </a:ln>
        </p:spPr>
        <p:txBody>
          <a:bodyPr anchor="ctr">
            <a:spAutoFit/>
          </a:bodyPr>
          <a:lstStyle/>
          <a:p>
            <a:endParaRPr lang="ru-RU" sz="1100" b="1">
              <a:latin typeface="Calibri" pitchFamily="34" charset="0"/>
              <a:cs typeface="Times New Roman" pitchFamily="18" charset="0"/>
            </a:endParaRPr>
          </a:p>
          <a:p>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умение быстро действовать по сигналу, ходить, сохраняя форму круга. Упражнять в беге с ловлей.</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Все играющие, кроме 2, становятся в круг, на расстоянии вытянутых рук, и берутся за руки. В одном месте круг не замыкается. Этот проход – называется воротами. Двое играющих, находятся за кругом, изображают мышку и кошку. Мышка бегает вне круга и в кругу, кошка – за ней, стараясь поймать ее. Мышка может вбегать в круг через ворота и подлезать под руки стоящих в кругу. Кошка – только в ворота. Дети идут по кругу и говорят: «Ходит Васька серенький, хвост пушистый – беленький. Ходит Васька – кот. Сядет, умывается, лапкой вытирается, песенки поет. Дом неслышно обойдет, притаится Васька – кот. Серых мышек ждет». После слов кошка начинает ловить мышку. </a:t>
            </a:r>
            <a:endParaRPr lang="ru-RU" sz="1600">
              <a:latin typeface="Calibri" pitchFamily="34" charset="0"/>
              <a:cs typeface="Arial" charset="0"/>
            </a:endParaRPr>
          </a:p>
          <a:p>
            <a:pPr eaLnBrk="0" hangingPunct="0"/>
            <a:r>
              <a:rPr lang="ru-RU" sz="1600" b="1" u="sng">
                <a:latin typeface="Calibri" pitchFamily="34" charset="0"/>
                <a:cs typeface="Arial" charset="0"/>
              </a:rPr>
              <a:t>Правила: </a:t>
            </a:r>
            <a:endParaRPr lang="ru-RU" sz="1600">
              <a:latin typeface="Calibri" pitchFamily="34" charset="0"/>
              <a:cs typeface="Arial" charset="0"/>
            </a:endParaRPr>
          </a:p>
          <a:p>
            <a:pPr eaLnBrk="0" hangingPunct="0"/>
            <a:r>
              <a:rPr lang="ru-RU" sz="1600">
                <a:latin typeface="Calibri" pitchFamily="34" charset="0"/>
                <a:cs typeface="Arial" charset="0"/>
              </a:rPr>
              <a:t>Стоящие в кругу не должны пропускать кошку под сцепленные руки. </a:t>
            </a:r>
          </a:p>
          <a:p>
            <a:pPr eaLnBrk="0" hangingPunct="0"/>
            <a:r>
              <a:rPr lang="ru-RU" sz="1600">
                <a:latin typeface="Calibri" pitchFamily="34" charset="0"/>
                <a:cs typeface="Arial" charset="0"/>
              </a:rPr>
              <a:t>Кошка может ловить мышку за кругом и в кругу. </a:t>
            </a:r>
          </a:p>
          <a:p>
            <a:pPr eaLnBrk="0" hangingPunct="0"/>
            <a:r>
              <a:rPr lang="ru-RU" sz="1600">
                <a:latin typeface="Calibri" pitchFamily="34" charset="0"/>
                <a:cs typeface="Arial" charset="0"/>
              </a:rPr>
              <a:t>Кошка может ловить, а мышка убегать после слова «ждет».</a:t>
            </a:r>
          </a:p>
          <a:p>
            <a:pPr eaLnBrk="0" hangingPunct="0"/>
            <a:r>
              <a:rPr lang="ru-RU" sz="1600" b="1" u="sng">
                <a:latin typeface="Calibri" pitchFamily="34" charset="0"/>
                <a:cs typeface="Arial" charset="0"/>
              </a:rPr>
              <a:t>Варианты</a:t>
            </a:r>
            <a:r>
              <a:rPr lang="ru-RU" sz="1600">
                <a:latin typeface="Calibri" pitchFamily="34" charset="0"/>
                <a:cs typeface="Arial" charset="0"/>
              </a:rPr>
              <a:t>: Устроить дополнительные ворота, ввести 2 мышек, увеличить количество кошек.</a:t>
            </a:r>
          </a:p>
          <a:p>
            <a:pPr eaLnBrk="0" hangingPunct="0"/>
            <a:endParaRPr lang="ru-RU" sz="1600">
              <a:latin typeface="Calibri" pitchFamily="34" charset="0"/>
              <a:cs typeface="Arial"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Заголовок 1"/>
          <p:cNvSpPr>
            <a:spLocks noGrp="1"/>
          </p:cNvSpPr>
          <p:nvPr>
            <p:ph type="ctrTitle"/>
          </p:nvPr>
        </p:nvSpPr>
        <p:spPr/>
        <p:txBody>
          <a:bodyPr/>
          <a:lstStyle/>
          <a:p>
            <a:endParaRPr lang="ru-RU" smtClean="0"/>
          </a:p>
        </p:txBody>
      </p:sp>
      <p:sp>
        <p:nvSpPr>
          <p:cNvPr id="3" name="Подзаголовок 2"/>
          <p:cNvSpPr>
            <a:spLocks noGrp="1"/>
          </p:cNvSpPr>
          <p:nvPr>
            <p:ph type="subTitle" idx="1"/>
          </p:nvPr>
        </p:nvSpPr>
        <p:spPr/>
        <p:txBody>
          <a:bodyPr rtlCol="0">
            <a:normAutofit/>
          </a:bodyPr>
          <a:lstStyle/>
          <a:p>
            <a:pPr fontAlgn="auto">
              <a:spcAft>
                <a:spcPts val="0"/>
              </a:spcAft>
              <a:buFont typeface="Arial" pitchFamily="34" charset="0"/>
              <a:buNone/>
              <a:defRPr/>
            </a:pPr>
            <a:endParaRPr lang="ru-RU"/>
          </a:p>
        </p:txBody>
      </p:sp>
      <p:pic>
        <p:nvPicPr>
          <p:cNvPr id="43011" name="Рисунок 3" descr="01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 name="Прямоугольник 4"/>
          <p:cNvSpPr/>
          <p:nvPr/>
        </p:nvSpPr>
        <p:spPr>
          <a:xfrm>
            <a:off x="683568" y="404664"/>
            <a:ext cx="7704856" cy="830997"/>
          </a:xfrm>
          <a:prstGeom prst="rect">
            <a:avLst/>
          </a:prstGeom>
        </p:spPr>
        <p:txBody>
          <a:bodyPr>
            <a:spAutoFit/>
          </a:bodyPr>
          <a:lstStyle/>
          <a:p>
            <a:pPr algn="ctr" fontAlgn="auto">
              <a:spcBef>
                <a:spcPts val="0"/>
              </a:spcBef>
              <a:spcAft>
                <a:spcPts val="0"/>
              </a:spcAft>
              <a:defRPr/>
            </a:pPr>
            <a:r>
              <a:rPr lang="ru-RU"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n-lt"/>
              </a:rPr>
              <a:t>«Через ручеёк»</a:t>
            </a:r>
          </a:p>
        </p:txBody>
      </p:sp>
      <p:sp>
        <p:nvSpPr>
          <p:cNvPr id="43013" name="Rectangle 1"/>
          <p:cNvSpPr>
            <a:spLocks noChangeArrowheads="1"/>
          </p:cNvSpPr>
          <p:nvPr/>
        </p:nvSpPr>
        <p:spPr bwMode="auto">
          <a:xfrm>
            <a:off x="1403350" y="1387475"/>
            <a:ext cx="6697663" cy="4524375"/>
          </a:xfrm>
          <a:prstGeom prst="rect">
            <a:avLst/>
          </a:prstGeom>
          <a:noFill/>
          <a:ln w="9525">
            <a:noFill/>
            <a:miter lim="800000"/>
            <a:headEnd/>
            <a:tailEnd/>
          </a:ln>
        </p:spPr>
        <p:txBody>
          <a:bodyPr anchor="ctr">
            <a:spAutoFit/>
          </a:bodyPr>
          <a:lstStyle/>
          <a:p>
            <a:pPr indent="449263"/>
            <a:r>
              <a:rPr lang="ru-RU" sz="1200" b="1">
                <a:latin typeface="Calibri" pitchFamily="34" charset="0"/>
                <a:cs typeface="Times New Roman" pitchFamily="18" charset="0"/>
              </a:rPr>
              <a:t>   </a:t>
            </a:r>
          </a:p>
          <a:p>
            <a:pPr indent="449263"/>
            <a:endParaRPr lang="ru-RU" sz="1200" b="1">
              <a:latin typeface="Calibri" pitchFamily="34" charset="0"/>
              <a:cs typeface="Times New Roman" pitchFamily="18" charset="0"/>
            </a:endParaRPr>
          </a:p>
          <a:p>
            <a:pPr indent="449263"/>
            <a:endParaRPr lang="ru-RU" sz="1200" b="1">
              <a:latin typeface="Calibri" pitchFamily="34" charset="0"/>
              <a:cs typeface="Times New Roman" pitchFamily="18" charset="0"/>
            </a:endParaRPr>
          </a:p>
          <a:p>
            <a:pPr indent="449263"/>
            <a:endParaRPr lang="ru-RU" sz="1200" b="1">
              <a:latin typeface="Calibri" pitchFamily="34" charset="0"/>
              <a:cs typeface="Times New Roman" pitchFamily="18" charset="0"/>
            </a:endParaRPr>
          </a:p>
          <a:p>
            <a:pPr indent="449263"/>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ловкость, упражнять в прыжках на обеих ногах, в равновесии.</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Все играющее сидят на стульях, в 6 шагах от них кладутся 2 шнура, расстояние между ними 2 метра – это ручеек. Дети должны по камушкам – дощечкам перебраться на другой берег не замочив ног. Дощечки положены с таким расчетом, чтобы дети могли прыгнуть обеими ногами с одного камушка на другой. По слову «Пошли!» 5 детей перебирается через ручеек. Тот, кто оступился, отходит в сторону – «сушить обувь». Все дети должны перейти через ручей.  </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Правила: </a:t>
            </a:r>
            <a:endParaRPr lang="ru-RU" sz="1600">
              <a:latin typeface="Calibri" pitchFamily="34" charset="0"/>
              <a:cs typeface="Arial" charset="0"/>
            </a:endParaRPr>
          </a:p>
          <a:p>
            <a:pPr indent="449263" eaLnBrk="0" hangingPunct="0"/>
            <a:r>
              <a:rPr lang="ru-RU" sz="1600">
                <a:latin typeface="Calibri" pitchFamily="34" charset="0"/>
                <a:cs typeface="Times New Roman" pitchFamily="18" charset="0"/>
              </a:rPr>
              <a:t>Проигравшим считается тот, кто вступил ногой в ручеек. </a:t>
            </a:r>
            <a:endParaRPr lang="ru-RU" sz="1600">
              <a:latin typeface="Calibri" pitchFamily="34" charset="0"/>
              <a:cs typeface="Arial" charset="0"/>
            </a:endParaRPr>
          </a:p>
          <a:p>
            <a:pPr indent="449263" eaLnBrk="0" hangingPunct="0"/>
            <a:r>
              <a:rPr lang="ru-RU" sz="1600">
                <a:latin typeface="Calibri" pitchFamily="34" charset="0"/>
                <a:cs typeface="Times New Roman" pitchFamily="18" charset="0"/>
              </a:rPr>
              <a:t>Перебираться можно только по сигналу.</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Варианты</a:t>
            </a:r>
            <a:r>
              <a:rPr lang="ru-RU" sz="1600">
                <a:latin typeface="Calibri" pitchFamily="34" charset="0"/>
                <a:cs typeface="Times New Roman" pitchFamily="18" charset="0"/>
              </a:rPr>
              <a:t>: Увеличить расстояние между шнурами, обходить предметы, перебираясь на другой берег. Прыгать на одной ноге.</a:t>
            </a:r>
            <a:endParaRPr lang="ru-RU" sz="1600">
              <a:latin typeface="Calibri" pitchFamily="34" charset="0"/>
              <a:cs typeface="Arial"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Рисунок 1" descr="02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714348" y="357166"/>
            <a:ext cx="7715304" cy="923330"/>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ru-RU"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mn-lt"/>
              </a:rPr>
              <a:t>«кролики»</a:t>
            </a:r>
          </a:p>
        </p:txBody>
      </p:sp>
      <p:sp>
        <p:nvSpPr>
          <p:cNvPr id="4" name="TextBox 3"/>
          <p:cNvSpPr txBox="1"/>
          <p:nvPr/>
        </p:nvSpPr>
        <p:spPr>
          <a:xfrm>
            <a:off x="3059113" y="1268413"/>
            <a:ext cx="2751137" cy="369887"/>
          </a:xfrm>
          <a:prstGeom prst="rect">
            <a:avLst/>
          </a:prstGeom>
          <a:noFill/>
        </p:spPr>
        <p:txBody>
          <a:bodyPr>
            <a:spAutoFit/>
          </a:bodyPr>
          <a:lstStyle/>
          <a:p>
            <a:pPr fontAlgn="auto">
              <a:spcBef>
                <a:spcPts val="0"/>
              </a:spcBef>
              <a:spcAft>
                <a:spcPts val="0"/>
              </a:spcAft>
              <a:defRPr/>
            </a:pPr>
            <a:r>
              <a:rPr lang="ru-RU" dirty="0">
                <a:solidFill>
                  <a:schemeClr val="accent1">
                    <a:lumMod val="75000"/>
                  </a:schemeClr>
                </a:solidFill>
                <a:latin typeface="+mn-lt"/>
              </a:rPr>
              <a:t> Игры  с  бегом  и ходьбой</a:t>
            </a:r>
          </a:p>
        </p:txBody>
      </p:sp>
      <p:sp>
        <p:nvSpPr>
          <p:cNvPr id="44036" name="Rectangle 1"/>
          <p:cNvSpPr>
            <a:spLocks noChangeArrowheads="1"/>
          </p:cNvSpPr>
          <p:nvPr/>
        </p:nvSpPr>
        <p:spPr bwMode="auto">
          <a:xfrm>
            <a:off x="250825" y="1670050"/>
            <a:ext cx="8569325" cy="4202113"/>
          </a:xfrm>
          <a:prstGeom prst="rect">
            <a:avLst/>
          </a:prstGeom>
          <a:noFill/>
          <a:ln w="9525">
            <a:noFill/>
            <a:miter lim="800000"/>
            <a:headEnd/>
            <a:tailEnd/>
          </a:ln>
        </p:spPr>
        <p:txBody>
          <a:bodyPr anchor="ctr">
            <a:spAutoFit/>
          </a:bodyPr>
          <a:lstStyle/>
          <a:p>
            <a:endParaRPr lang="ru-RU" sz="1100" b="1">
              <a:latin typeface="Calibri" pitchFamily="34" charset="0"/>
              <a:cs typeface="Times New Roman" pitchFamily="18" charset="0"/>
            </a:endParaRPr>
          </a:p>
          <a:p>
            <a:pPr eaLnBrk="0" hangingPunct="0"/>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умение двигаться в коллективе, находить свое место на площадке. Упражнять в подлезании, в беге, в прыжках на 2 ногах.</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На одной стороне площадки отчерчиваются круги – клетки кроликов. Перед ними ставятся стульчики, к ним вертикально привязываются обручи или протягивается шнур. На противоположной стороне ставится стул – дом сторожа. Между домом и клетками кроликов – луг. Воспитатель делит детей на маленькие группы по 3-4 человека. Каждая группа становится в очерченный круг. «Кролики сидят в клетках!» - говорит воспитатель. Дети присаживаются на корточки – это кролики в клетках. Воспитатель поочередно подходит к клеткам и выпускает кроликов на травку. Кролики пролезают в обруч и начинают бегать и прыгать. Воспитатель говорит «Бегите в клетки!». Кролики бегут домой и возвращаются в свою клетку, пролезая снова в обруч. Затем сторож снова их выпускает. </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Правила: </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Кролики не выбегают, пока сторож не откроет клеток.</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Кролики возвращаются после сигнала воспитателя «Скорей в клетки!».</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Варианты</a:t>
            </a:r>
            <a:r>
              <a:rPr lang="ru-RU" sz="1600">
                <a:latin typeface="Calibri" pitchFamily="34" charset="0"/>
                <a:cs typeface="Times New Roman" pitchFamily="18" charset="0"/>
              </a:rPr>
              <a:t>: В каждую клетку поставить скамеечку или стульчик по числу кроликов.</a:t>
            </a:r>
            <a:endParaRPr lang="ru-RU" sz="1600">
              <a:latin typeface="Calibri" pitchFamily="34" charset="0"/>
              <a:cs typeface="Arial"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Заголовок 1"/>
          <p:cNvSpPr>
            <a:spLocks noGrp="1"/>
          </p:cNvSpPr>
          <p:nvPr>
            <p:ph type="ctrTitle"/>
          </p:nvPr>
        </p:nvSpPr>
        <p:spPr/>
        <p:txBody>
          <a:bodyPr/>
          <a:lstStyle/>
          <a:p>
            <a:endParaRPr lang="ru-RU" smtClean="0"/>
          </a:p>
        </p:txBody>
      </p:sp>
      <p:sp>
        <p:nvSpPr>
          <p:cNvPr id="3" name="Подзаголовок 2"/>
          <p:cNvSpPr>
            <a:spLocks noGrp="1"/>
          </p:cNvSpPr>
          <p:nvPr>
            <p:ph type="subTitle" idx="1"/>
          </p:nvPr>
        </p:nvSpPr>
        <p:spPr/>
        <p:txBody>
          <a:bodyPr rtlCol="0">
            <a:normAutofit/>
          </a:bodyPr>
          <a:lstStyle/>
          <a:p>
            <a:pPr fontAlgn="auto">
              <a:spcAft>
                <a:spcPts val="0"/>
              </a:spcAft>
              <a:buFont typeface="Arial" pitchFamily="34" charset="0"/>
              <a:buNone/>
              <a:defRPr/>
            </a:pPr>
            <a:endParaRPr lang="ru-RU"/>
          </a:p>
        </p:txBody>
      </p:sp>
      <p:pic>
        <p:nvPicPr>
          <p:cNvPr id="45059" name="Рисунок 4" descr="1.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Прямоугольник 5"/>
          <p:cNvSpPr/>
          <p:nvPr/>
        </p:nvSpPr>
        <p:spPr>
          <a:xfrm>
            <a:off x="539552" y="188640"/>
            <a:ext cx="8208911" cy="830997"/>
          </a:xfrm>
          <a:prstGeom prst="rect">
            <a:avLst/>
          </a:prstGeom>
        </p:spPr>
        <p:txBody>
          <a:bodyPr>
            <a:spAutoFit/>
          </a:bodyPr>
          <a:lstStyle/>
          <a:p>
            <a:pPr algn="ctr" fontAlgn="auto">
              <a:spcBef>
                <a:spcPts val="0"/>
              </a:spcBef>
              <a:spcAft>
                <a:spcPts val="0"/>
              </a:spcAft>
              <a:defRPr/>
            </a:pP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«Кто бросит дальше мешочек</a:t>
            </a: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a:t>
            </a:r>
          </a:p>
        </p:txBody>
      </p:sp>
      <p:sp>
        <p:nvSpPr>
          <p:cNvPr id="45061" name="Rectangle 2"/>
          <p:cNvSpPr>
            <a:spLocks noChangeArrowheads="1"/>
          </p:cNvSpPr>
          <p:nvPr/>
        </p:nvSpPr>
        <p:spPr bwMode="auto">
          <a:xfrm>
            <a:off x="611188" y="2181225"/>
            <a:ext cx="8281987" cy="3294063"/>
          </a:xfrm>
          <a:prstGeom prst="rect">
            <a:avLst/>
          </a:prstGeom>
          <a:noFill/>
          <a:ln w="9525">
            <a:noFill/>
            <a:miter lim="800000"/>
            <a:headEnd/>
            <a:tailEnd/>
          </a:ln>
        </p:spPr>
        <p:txBody>
          <a:bodyPr anchor="ctr">
            <a:spAutoFit/>
          </a:bodyPr>
          <a:lstStyle/>
          <a:p>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умение действовать по сигналу. Упражнять в метании в даль правой и левой рукой, в беге, в распознавании цвета.</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Дети стоят вдоль стены. Несколько детей, названных воспитателем, становятся на одной линии перед положенной на пол веревкой. Дети получают мешочки 3 разных цветов. По слову воспитателя «Бросай!» дети бросают мешочек вдаль. Воспитатель обращает внимание детей на то, чей мешочек упал дальше и говорит: «Поднимите мешочки!». Дети бегут за своими мешочками, поднимают их и садятся на места. Воспитатель называет других детей, которые занимают места бросавших мешочки. Игра заканчивается, когда все дети бросят  мешочки.</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Правила: </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Бросать и поднимать мешочки можно только по слову воспитателя. </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Варианты</a:t>
            </a:r>
            <a:r>
              <a:rPr lang="ru-RU" sz="1600">
                <a:latin typeface="Calibri" pitchFamily="34" charset="0"/>
                <a:cs typeface="Times New Roman" pitchFamily="18" charset="0"/>
              </a:rPr>
              <a:t>: Поставить ориентиры – кто дальше. Бросать шишки, мячики, копья.</a:t>
            </a:r>
            <a:endParaRPr lang="ru-RU" sz="1600">
              <a:latin typeface="Calibri" pitchFamily="34" charset="0"/>
              <a:cs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Рисунок 1" descr="3.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142844" y="0"/>
            <a:ext cx="8643998" cy="769441"/>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«У  медведя   во бору»</a:t>
            </a:r>
          </a:p>
        </p:txBody>
      </p:sp>
      <p:sp>
        <p:nvSpPr>
          <p:cNvPr id="17411" name="TextBox 3"/>
          <p:cNvSpPr txBox="1">
            <a:spLocks noChangeArrowheads="1"/>
          </p:cNvSpPr>
          <p:nvPr/>
        </p:nvSpPr>
        <p:spPr bwMode="auto">
          <a:xfrm>
            <a:off x="2071688" y="1000125"/>
            <a:ext cx="4572000" cy="369888"/>
          </a:xfrm>
          <a:prstGeom prst="rect">
            <a:avLst/>
          </a:prstGeom>
          <a:noFill/>
          <a:ln w="9525">
            <a:noFill/>
            <a:miter lim="800000"/>
            <a:headEnd/>
            <a:tailEnd/>
          </a:ln>
        </p:spPr>
        <p:txBody>
          <a:bodyPr>
            <a:spAutoFit/>
          </a:bodyPr>
          <a:lstStyle/>
          <a:p>
            <a:r>
              <a:rPr lang="ru-RU">
                <a:solidFill>
                  <a:srgbClr val="C00000"/>
                </a:solidFill>
                <a:latin typeface="Calibri" pitchFamily="34" charset="0"/>
              </a:rPr>
              <a:t>               Игры   с бегом и ходьбой</a:t>
            </a:r>
          </a:p>
        </p:txBody>
      </p:sp>
      <p:sp>
        <p:nvSpPr>
          <p:cNvPr id="17412" name="Rectangle 1"/>
          <p:cNvSpPr>
            <a:spLocks noChangeArrowheads="1"/>
          </p:cNvSpPr>
          <p:nvPr/>
        </p:nvSpPr>
        <p:spPr bwMode="auto">
          <a:xfrm>
            <a:off x="755650" y="1500188"/>
            <a:ext cx="7632700" cy="4800600"/>
          </a:xfrm>
          <a:prstGeom prst="rect">
            <a:avLst/>
          </a:prstGeom>
          <a:noFill/>
          <a:ln w="9525">
            <a:noFill/>
            <a:miter lim="800000"/>
            <a:headEnd/>
            <a:tailEnd/>
          </a:ln>
        </p:spPr>
        <p:txBody>
          <a:bodyPr anchor="ctr">
            <a:spAutoFit/>
          </a:bodyPr>
          <a:lstStyle/>
          <a:p>
            <a:pPr indent="449263"/>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выдержку, умение выполнять движения по сигналу, навык коллективного движения. Упражнять в беге по определенному направлению, с увертыванием, развивать речь.</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На одной стороне площадки проводится черта – это опушка леса. За чертой, на расстоянии 2-3 шагов очерчивается место для медведя. На противоположной стороне дом детей. Воспитатель назначает медведя, остальные дети – у себя дома. Воспитатель говорит: «Идите гулять!». Дети направляются к опушке леса, собирая ягоды, грибы, имитируя движения и хором говорят: «У медведя во бору, грибы ягоды беру. А медведь сидит и на нас рычит».  Медведь в это время сидит на своем месте. Когда играющие произносят «Рычит!» медведь встает, дети бегут домой. Медведь старается их поймать – коснуться. Пойманного медведь отводит к себе. После 2-3 пойманных выбирается новый медведь.</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Правила: </a:t>
            </a:r>
            <a:endParaRPr lang="ru-RU" sz="1600">
              <a:latin typeface="Calibri" pitchFamily="34" charset="0"/>
              <a:cs typeface="Arial" charset="0"/>
            </a:endParaRPr>
          </a:p>
          <a:p>
            <a:pPr indent="449263" eaLnBrk="0" hangingPunct="0"/>
            <a:r>
              <a:rPr lang="ru-RU" sz="1600">
                <a:latin typeface="Calibri" pitchFamily="34" charset="0"/>
                <a:cs typeface="Times New Roman" pitchFamily="18" charset="0"/>
              </a:rPr>
              <a:t>Медведь имеет право вставать и ловить, а играющие – убегать домой только после слова «рычит!».</a:t>
            </a:r>
            <a:endParaRPr lang="ru-RU" sz="1600">
              <a:latin typeface="Calibri" pitchFamily="34" charset="0"/>
              <a:cs typeface="Arial" charset="0"/>
            </a:endParaRPr>
          </a:p>
          <a:p>
            <a:pPr indent="449263" eaLnBrk="0" hangingPunct="0"/>
            <a:r>
              <a:rPr lang="ru-RU" sz="1600">
                <a:latin typeface="Calibri" pitchFamily="34" charset="0"/>
                <a:cs typeface="Times New Roman" pitchFamily="18" charset="0"/>
              </a:rPr>
              <a:t>Медведь не может ловить детей за линией дома.</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Варианты</a:t>
            </a:r>
            <a:r>
              <a:rPr lang="ru-RU" sz="1600">
                <a:latin typeface="Calibri" pitchFamily="34" charset="0"/>
                <a:cs typeface="Times New Roman" pitchFamily="18" charset="0"/>
              </a:rPr>
              <a:t>: Ввести 2 медведей. Поставить на пути преграды.</a:t>
            </a:r>
            <a:endParaRPr lang="ru-RU" sz="1600">
              <a:latin typeface="Calibri" pitchFamily="34" charset="0"/>
              <a:cs typeface="Arial" charset="0"/>
            </a:endParaRPr>
          </a:p>
          <a:p>
            <a:pPr indent="449263" eaLnBrk="0" hangingPunct="0"/>
            <a:endParaRPr lang="ru-RU">
              <a:cs typeface="Arial"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Рисунок 1" descr="029.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323528" y="214290"/>
            <a:ext cx="8568952" cy="830997"/>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«Попади мешочком в круг»</a:t>
            </a:r>
          </a:p>
        </p:txBody>
      </p:sp>
      <p:sp>
        <p:nvSpPr>
          <p:cNvPr id="46083" name="TextBox 3"/>
          <p:cNvSpPr txBox="1">
            <a:spLocks noChangeArrowheads="1"/>
          </p:cNvSpPr>
          <p:nvPr/>
        </p:nvSpPr>
        <p:spPr bwMode="auto">
          <a:xfrm>
            <a:off x="3059113" y="1428750"/>
            <a:ext cx="2703512" cy="369888"/>
          </a:xfrm>
          <a:prstGeom prst="rect">
            <a:avLst/>
          </a:prstGeom>
          <a:noFill/>
          <a:ln w="9525">
            <a:noFill/>
            <a:miter lim="800000"/>
            <a:headEnd/>
            <a:tailEnd/>
          </a:ln>
        </p:spPr>
        <p:txBody>
          <a:bodyPr>
            <a:spAutoFit/>
          </a:bodyPr>
          <a:lstStyle/>
          <a:p>
            <a:r>
              <a:rPr lang="ru-RU">
                <a:solidFill>
                  <a:srgbClr val="C00000"/>
                </a:solidFill>
                <a:latin typeface="Calibri" pitchFamily="34" charset="0"/>
              </a:rPr>
              <a:t> </a:t>
            </a:r>
          </a:p>
        </p:txBody>
      </p:sp>
      <p:sp>
        <p:nvSpPr>
          <p:cNvPr id="46084" name="Rectangle 1"/>
          <p:cNvSpPr>
            <a:spLocks noChangeArrowheads="1"/>
          </p:cNvSpPr>
          <p:nvPr/>
        </p:nvSpPr>
        <p:spPr bwMode="auto">
          <a:xfrm>
            <a:off x="3419475" y="1808163"/>
            <a:ext cx="1728788" cy="1077912"/>
          </a:xfrm>
          <a:prstGeom prst="rect">
            <a:avLst/>
          </a:prstGeom>
          <a:noFill/>
          <a:ln w="9525">
            <a:noFill/>
            <a:miter lim="800000"/>
            <a:headEnd/>
            <a:tailEnd/>
          </a:ln>
        </p:spPr>
        <p:txBody>
          <a:bodyPr anchor="ctr">
            <a:spAutoFit/>
          </a:bodyPr>
          <a:lstStyle/>
          <a:p>
            <a:pPr eaLnBrk="0" hangingPunct="0"/>
            <a:r>
              <a:rPr lang="ru-RU" sz="1600" b="1">
                <a:latin typeface="Calibri" pitchFamily="34" charset="0"/>
              </a:rPr>
              <a:t>                                                                          (средняя группа)</a:t>
            </a:r>
          </a:p>
          <a:p>
            <a:pPr eaLnBrk="0" hangingPunct="0"/>
            <a:endParaRPr lang="ru-RU" sz="1600" b="1">
              <a:latin typeface="Calibri" pitchFamily="34" charset="0"/>
            </a:endParaRPr>
          </a:p>
          <a:p>
            <a:pPr eaLnBrk="0" hangingPunct="0"/>
            <a:endParaRPr lang="ru-RU" sz="1600">
              <a:latin typeface="Calibri" pitchFamily="34" charset="0"/>
            </a:endParaRPr>
          </a:p>
        </p:txBody>
      </p:sp>
      <p:sp>
        <p:nvSpPr>
          <p:cNvPr id="46085" name="Прямоугольник 5"/>
          <p:cNvSpPr>
            <a:spLocks noChangeArrowheads="1"/>
          </p:cNvSpPr>
          <p:nvPr/>
        </p:nvSpPr>
        <p:spPr bwMode="auto">
          <a:xfrm>
            <a:off x="684213" y="2492375"/>
            <a:ext cx="7704137" cy="3786188"/>
          </a:xfrm>
          <a:prstGeom prst="rect">
            <a:avLst/>
          </a:prstGeom>
          <a:noFill/>
          <a:ln w="9525">
            <a:noFill/>
            <a:miter lim="800000"/>
            <a:headEnd/>
            <a:tailEnd/>
          </a:ln>
        </p:spPr>
        <p:txBody>
          <a:bodyPr>
            <a:spAutoFit/>
          </a:bodyPr>
          <a:lstStyle/>
          <a:p>
            <a:endParaRPr lang="ru-RU" sz="1600" b="1" u="sng">
              <a:latin typeface="Calibri" pitchFamily="34" charset="0"/>
              <a:cs typeface="Times New Roman" pitchFamily="18" charset="0"/>
            </a:endParaRPr>
          </a:p>
          <a:p>
            <a:endParaRPr lang="ru-RU" sz="1600" b="1" u="sng">
              <a:latin typeface="Calibri" pitchFamily="34" charset="0"/>
              <a:cs typeface="Times New Roman" pitchFamily="18" charset="0"/>
            </a:endParaRPr>
          </a:p>
          <a:p>
            <a:r>
              <a:rPr lang="ru-RU" sz="1600" b="1" u="sng">
                <a:latin typeface="Calibri" pitchFamily="34" charset="0"/>
              </a:rPr>
              <a:t>Задачи:</a:t>
            </a:r>
            <a:r>
              <a:rPr lang="ru-RU" sz="1600">
                <a:latin typeface="Calibri" pitchFamily="34" charset="0"/>
              </a:rPr>
              <a:t> Развивать у детей умение действовать по сигналу. Упражнять в метании правой и левой рукой.</a:t>
            </a:r>
          </a:p>
          <a:p>
            <a:r>
              <a:rPr lang="ru-RU" sz="1600" b="1" u="sng">
                <a:latin typeface="Calibri" pitchFamily="34" charset="0"/>
              </a:rPr>
              <a:t>Описание:</a:t>
            </a:r>
            <a:r>
              <a:rPr lang="ru-RU" sz="1600">
                <a:latin typeface="Calibri" pitchFamily="34" charset="0"/>
              </a:rPr>
              <a:t> Дети стоят по кругу. В центре круга выложен из веревки кружок, концы веревки связаны, круг можно начертить. Диаметр круга – 2 метра. Дети находятся на расстоянии 1-2 шагов от круга. В руках мешочки с песком. По слову воспитателя «Бросай!», все бросают свои мешочки в круг. «Поднимите мешочки!» - говорит воспитатель. Дети поднимают мешочки, становятся на место. Воспитатель отмечает, чей мешочек не попал в круг, игра продолжается. Дети бросают другой рукой.</a:t>
            </a:r>
          </a:p>
          <a:p>
            <a:r>
              <a:rPr lang="ru-RU" sz="1600" b="1" u="sng">
                <a:latin typeface="Calibri" pitchFamily="34" charset="0"/>
              </a:rPr>
              <a:t>Правила: </a:t>
            </a:r>
            <a:endParaRPr lang="ru-RU" sz="1600">
              <a:latin typeface="Calibri" pitchFamily="34" charset="0"/>
            </a:endParaRPr>
          </a:p>
          <a:p>
            <a:r>
              <a:rPr lang="ru-RU" sz="1600">
                <a:latin typeface="Calibri" pitchFamily="34" charset="0"/>
              </a:rPr>
              <a:t>Бросать мешочек нужно по слову воспитателя «Бросай!»</a:t>
            </a:r>
          </a:p>
          <a:p>
            <a:r>
              <a:rPr lang="ru-RU" sz="1600">
                <a:latin typeface="Calibri" pitchFamily="34" charset="0"/>
              </a:rPr>
              <a:t>Поднимать по сигналу «Поднимите!».</a:t>
            </a:r>
          </a:p>
          <a:p>
            <a:r>
              <a:rPr lang="ru-RU" sz="1600" b="1" u="sng">
                <a:latin typeface="Calibri" pitchFamily="34" charset="0"/>
              </a:rPr>
              <a:t>Варианты</a:t>
            </a:r>
            <a:r>
              <a:rPr lang="ru-RU" sz="1600">
                <a:latin typeface="Calibri" pitchFamily="34" charset="0"/>
              </a:rPr>
              <a:t>: Вместо мешочков бросать шишки; разделить детей на подгруппы, каждая бросает в свой круг; увеличить расстояние.</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Заголовок 3"/>
          <p:cNvSpPr>
            <a:spLocks noGrp="1"/>
          </p:cNvSpPr>
          <p:nvPr>
            <p:ph type="title"/>
          </p:nvPr>
        </p:nvSpPr>
        <p:spPr/>
        <p:txBody>
          <a:bodyPr/>
          <a:lstStyle/>
          <a:p>
            <a:endParaRPr lang="ru-RU" smtClean="0"/>
          </a:p>
        </p:txBody>
      </p:sp>
      <p:sp>
        <p:nvSpPr>
          <p:cNvPr id="47106" name="Содержимое 4"/>
          <p:cNvSpPr>
            <a:spLocks noGrp="1"/>
          </p:cNvSpPr>
          <p:nvPr>
            <p:ph idx="1"/>
          </p:nvPr>
        </p:nvSpPr>
        <p:spPr/>
        <p:txBody>
          <a:bodyPr/>
          <a:lstStyle/>
          <a:p>
            <a:endParaRPr lang="ru-RU" smtClean="0"/>
          </a:p>
        </p:txBody>
      </p:sp>
      <p:pic>
        <p:nvPicPr>
          <p:cNvPr id="47107" name="Рисунок 6" descr="028.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Прямоугольник 7"/>
          <p:cNvSpPr/>
          <p:nvPr/>
        </p:nvSpPr>
        <p:spPr>
          <a:xfrm>
            <a:off x="1619672" y="188640"/>
            <a:ext cx="6264696" cy="892552"/>
          </a:xfrm>
          <a:prstGeom prst="rect">
            <a:avLst/>
          </a:prstGeom>
        </p:spPr>
        <p:txBody>
          <a:bodyPr>
            <a:spAutoFit/>
          </a:bodyPr>
          <a:lstStyle/>
          <a:p>
            <a:pPr algn="ctr" fontAlgn="auto">
              <a:spcBef>
                <a:spcPts val="0"/>
              </a:spcBef>
              <a:spcAft>
                <a:spcPts val="0"/>
              </a:spcAft>
              <a:defRPr/>
            </a:pPr>
            <a:r>
              <a:rPr lang="ru-RU" sz="5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«Самолеты»</a:t>
            </a:r>
          </a:p>
        </p:txBody>
      </p:sp>
      <p:sp>
        <p:nvSpPr>
          <p:cNvPr id="47109" name="Rectangle 1"/>
          <p:cNvSpPr>
            <a:spLocks noChangeArrowheads="1"/>
          </p:cNvSpPr>
          <p:nvPr/>
        </p:nvSpPr>
        <p:spPr bwMode="auto">
          <a:xfrm>
            <a:off x="971550" y="1062038"/>
            <a:ext cx="7561263" cy="4646612"/>
          </a:xfrm>
          <a:prstGeom prst="rect">
            <a:avLst/>
          </a:prstGeom>
          <a:noFill/>
          <a:ln w="9525">
            <a:noFill/>
            <a:miter lim="800000"/>
            <a:headEnd/>
            <a:tailEnd/>
          </a:ln>
        </p:spPr>
        <p:txBody>
          <a:bodyPr anchor="ctr">
            <a:spAutoFit/>
          </a:bodyPr>
          <a:lstStyle/>
          <a:p>
            <a:endParaRPr lang="ru-RU" sz="1200" b="1">
              <a:latin typeface="Calibri" pitchFamily="34" charset="0"/>
              <a:cs typeface="Times New Roman" pitchFamily="18" charset="0"/>
            </a:endParaRPr>
          </a:p>
          <a:p>
            <a:endParaRPr lang="ru-RU" sz="1200" b="1">
              <a:latin typeface="Calibri" pitchFamily="34" charset="0"/>
              <a:cs typeface="Times New Roman" pitchFamily="18" charset="0"/>
            </a:endParaRPr>
          </a:p>
          <a:p>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ориентировку в пространстве, закрепить навык построения в колонну. Упражнять в беге. </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Дети строятся в 3-4 колонны в разных местах площадки, которые отмечаются флажками. Играющие изображают летчиков на самолетах. Они готовятся к полету. По сигналу воспитателя «К полету готовься!» дети кружат согнутыми в локтях руками – заводят мотор. «Летите!» - говорит воспитатель. Дети поднимают руки в стороны и летят врассыпную, в разных направлениях. По сигналу воспитателя «На посадку!» - самолеты находят свои места и приземляются, строятся в колонны и опускаются на одно колено. Воспитатель отмечает, какая колонна построилась первой.</a:t>
            </a:r>
            <a:endParaRPr lang="ru-RU" sz="1600">
              <a:latin typeface="Calibri" pitchFamily="34" charset="0"/>
              <a:cs typeface="Arial" charset="0"/>
            </a:endParaRPr>
          </a:p>
          <a:p>
            <a:pPr eaLnBrk="0" hangingPunct="0"/>
            <a:r>
              <a:rPr lang="ru-RU" sz="1600" b="1" u="sng">
                <a:latin typeface="Calibri" pitchFamily="34" charset="0"/>
                <a:cs typeface="Times New Roman" pitchFamily="18" charset="0"/>
              </a:rPr>
              <a:t>Правила: </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Играющие должны вылетать после сигнала воспитателя «Летите!».</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По сигналу воспитателя «На посадку!» - играющие должны возвратиться в свои колонны, на те места, где выложен их знак (поставлен флажок).</a:t>
            </a:r>
            <a:endParaRPr lang="ru-RU" sz="1600" b="1" u="sng">
              <a:latin typeface="Calibri" pitchFamily="34" charset="0"/>
              <a:ea typeface="Times New Roman" pitchFamily="18" charset="0"/>
              <a:cs typeface="Calibri" pitchFamily="34" charset="0"/>
            </a:endParaRPr>
          </a:p>
          <a:p>
            <a:pPr eaLnBrk="0" hangingPunct="0"/>
            <a:r>
              <a:rPr lang="ru-RU" sz="1600" b="1" u="sng">
                <a:latin typeface="Calibri" pitchFamily="34" charset="0"/>
                <a:ea typeface="Times New Roman" pitchFamily="18" charset="0"/>
                <a:cs typeface="Calibri" pitchFamily="34" charset="0"/>
              </a:rPr>
              <a:t>Варианты</a:t>
            </a:r>
            <a:r>
              <a:rPr lang="ru-RU" sz="1600">
                <a:latin typeface="Calibri" pitchFamily="34" charset="0"/>
                <a:ea typeface="Times New Roman" pitchFamily="18" charset="0"/>
                <a:cs typeface="Calibri" pitchFamily="34" charset="0"/>
              </a:rPr>
              <a:t>: Пока самолеты летают, поменять местами флажки, унести на противоположную сторону. Менять ведущих в колоннах.</a:t>
            </a:r>
            <a:r>
              <a:rPr lang="ru-RU" sz="1600">
                <a:latin typeface="Calibri" pitchFamily="34" charset="0"/>
                <a:cs typeface="Arial"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Рисунок 1" descr="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571472" y="0"/>
            <a:ext cx="7786742" cy="769441"/>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«Зайцы и волк»</a:t>
            </a:r>
          </a:p>
        </p:txBody>
      </p:sp>
      <p:sp>
        <p:nvSpPr>
          <p:cNvPr id="18435" name="TextBox 3"/>
          <p:cNvSpPr txBox="1">
            <a:spLocks noChangeArrowheads="1"/>
          </p:cNvSpPr>
          <p:nvPr/>
        </p:nvSpPr>
        <p:spPr bwMode="auto">
          <a:xfrm>
            <a:off x="1785938" y="1214438"/>
            <a:ext cx="3844925" cy="369887"/>
          </a:xfrm>
          <a:prstGeom prst="rect">
            <a:avLst/>
          </a:prstGeom>
          <a:noFill/>
          <a:ln w="9525">
            <a:noFill/>
            <a:miter lim="800000"/>
            <a:headEnd/>
            <a:tailEnd/>
          </a:ln>
        </p:spPr>
        <p:txBody>
          <a:bodyPr wrap="none">
            <a:spAutoFit/>
          </a:bodyPr>
          <a:lstStyle/>
          <a:p>
            <a:r>
              <a:rPr lang="ru-RU">
                <a:latin typeface="Calibri" pitchFamily="34" charset="0"/>
              </a:rPr>
              <a:t>                                   </a:t>
            </a:r>
            <a:r>
              <a:rPr lang="ru-RU">
                <a:solidFill>
                  <a:srgbClr val="FF0000"/>
                </a:solidFill>
                <a:latin typeface="Calibri" pitchFamily="34" charset="0"/>
              </a:rPr>
              <a:t>Игры  с прыжками</a:t>
            </a:r>
          </a:p>
        </p:txBody>
      </p:sp>
      <p:sp>
        <p:nvSpPr>
          <p:cNvPr id="18436" name="Rectangle 1"/>
          <p:cNvSpPr>
            <a:spLocks noChangeArrowheads="1"/>
          </p:cNvSpPr>
          <p:nvPr/>
        </p:nvSpPr>
        <p:spPr bwMode="auto">
          <a:xfrm>
            <a:off x="395288" y="1647825"/>
            <a:ext cx="8353425" cy="5016500"/>
          </a:xfrm>
          <a:prstGeom prst="rect">
            <a:avLst/>
          </a:prstGeom>
          <a:noFill/>
          <a:ln w="9525">
            <a:noFill/>
            <a:miter lim="800000"/>
            <a:headEnd/>
            <a:tailEnd/>
          </a:ln>
        </p:spPr>
        <p:txBody>
          <a:bodyPr anchor="ctr">
            <a:spAutoFit/>
          </a:bodyPr>
          <a:lstStyle/>
          <a:p>
            <a:pPr indent="449263"/>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умение выполнять движения по сигналу, упражнять в беге, в прыжках на обеих ногах, в приседании, ловле.</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Одного из играющих назначают волком, остальные изображают зайцев. На одной стороне площадки зайцы отмечают себе места шишками, камушками, из которых выкладывают кружочки или квадраты. Вначале игры зайцы стоят на своих местах. Волк находится на противоположном конце площадки – в овраге. Воспитатель говорит: «Зайки скачут, скок – скок – скок, на зеленый на лужок. Травку щиплют, слушают, не идет ли волк». Зайцы выпрыгивают из кружков и разбегаются по площадке. Прыгают на 2 ногах, присаживаются, щиплют траву и оглядываются в поисках волка. Воспитатель произносит слово «Волк», волк выходит из оврага и бежит за зайцами, стараясь их поймать, коснуться. Зайцы убегают каждый на свое место, где волк их уже не может настигнуть. Пойманных зайцев волк отводит себе в овраг. После того, как волк поймает 2-3 зайцев, выбирается другой волк. </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Правила: </a:t>
            </a:r>
            <a:endParaRPr lang="ru-RU" sz="1600">
              <a:latin typeface="Calibri" pitchFamily="34" charset="0"/>
              <a:cs typeface="Arial" charset="0"/>
            </a:endParaRPr>
          </a:p>
          <a:p>
            <a:pPr indent="449263" eaLnBrk="0" hangingPunct="0"/>
            <a:r>
              <a:rPr lang="ru-RU" sz="1600">
                <a:latin typeface="Calibri" pitchFamily="34" charset="0"/>
                <a:cs typeface="Times New Roman" pitchFamily="18" charset="0"/>
              </a:rPr>
              <a:t>Зайцы выбегают при словах – зайцы скачут. </a:t>
            </a:r>
            <a:endParaRPr lang="ru-RU" sz="1600">
              <a:latin typeface="Calibri" pitchFamily="34" charset="0"/>
              <a:cs typeface="Arial" charset="0"/>
            </a:endParaRPr>
          </a:p>
          <a:p>
            <a:pPr indent="449263" eaLnBrk="0" hangingPunct="0"/>
            <a:r>
              <a:rPr lang="ru-RU" sz="1600">
                <a:latin typeface="Calibri" pitchFamily="34" charset="0"/>
                <a:cs typeface="Times New Roman" pitchFamily="18" charset="0"/>
              </a:rPr>
              <a:t>Возвращаться на места можно лишь после слова «Волк!».</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Варианты</a:t>
            </a:r>
            <a:r>
              <a:rPr lang="ru-RU" sz="1600">
                <a:latin typeface="Calibri" pitchFamily="34" charset="0"/>
                <a:cs typeface="Times New Roman" pitchFamily="18" charset="0"/>
              </a:rPr>
              <a:t>: Нельзя ловить тех зайцев, которым подала лапу зайчиха - мать. На пути поставить кубы – пенечки, зайцы оббегают их. Выбрать 2 волков. Волку перепрыгнуть через преграду – ручей.</a:t>
            </a:r>
            <a:endParaRPr lang="ru-RU" sz="1600">
              <a:latin typeface="Calibri" pitchFamily="34" charset="0"/>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Рисунок 1" descr="5.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1857356" y="142852"/>
            <a:ext cx="5281821" cy="923330"/>
          </a:xfrm>
          <a:prstGeom prst="rect">
            <a:avLst/>
          </a:prstGeom>
          <a:no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ru-RU"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rPr>
              <a:t> «Лошадки»</a:t>
            </a:r>
          </a:p>
        </p:txBody>
      </p:sp>
      <p:sp>
        <p:nvSpPr>
          <p:cNvPr id="5" name="TextBox 4"/>
          <p:cNvSpPr txBox="1"/>
          <p:nvPr/>
        </p:nvSpPr>
        <p:spPr>
          <a:xfrm>
            <a:off x="2071688" y="1000125"/>
            <a:ext cx="5214937" cy="369888"/>
          </a:xfrm>
          <a:prstGeom prst="rect">
            <a:avLst/>
          </a:prstGeom>
          <a:noFill/>
        </p:spPr>
        <p:txBody>
          <a:bodyPr>
            <a:spAutoFit/>
          </a:bodyPr>
          <a:lstStyle/>
          <a:p>
            <a:pPr fontAlgn="auto">
              <a:spcBef>
                <a:spcPts val="0"/>
              </a:spcBef>
              <a:spcAft>
                <a:spcPts val="0"/>
              </a:spcAft>
              <a:defRPr/>
            </a:pPr>
            <a:r>
              <a:rPr lang="ru-RU" dirty="0">
                <a:latin typeface="+mn-lt"/>
              </a:rPr>
              <a:t>                 </a:t>
            </a:r>
            <a:r>
              <a:rPr lang="ru-RU" dirty="0">
                <a:solidFill>
                  <a:schemeClr val="tx2">
                    <a:lumMod val="75000"/>
                  </a:schemeClr>
                </a:solidFill>
                <a:latin typeface="+mn-lt"/>
              </a:rPr>
              <a:t>Игры с бегом и ходьбой</a:t>
            </a:r>
          </a:p>
        </p:txBody>
      </p:sp>
      <p:sp>
        <p:nvSpPr>
          <p:cNvPr id="19460" name="TextBox 5"/>
          <p:cNvSpPr txBox="1">
            <a:spLocks noChangeArrowheads="1"/>
          </p:cNvSpPr>
          <p:nvPr/>
        </p:nvSpPr>
        <p:spPr bwMode="auto">
          <a:xfrm>
            <a:off x="179388" y="1268413"/>
            <a:ext cx="8785225" cy="5294312"/>
          </a:xfrm>
          <a:prstGeom prst="rect">
            <a:avLst/>
          </a:prstGeom>
          <a:noFill/>
          <a:ln w="9525">
            <a:noFill/>
            <a:miter lim="800000"/>
            <a:headEnd/>
            <a:tailEnd/>
          </a:ln>
        </p:spPr>
        <p:txBody>
          <a:bodyPr>
            <a:spAutoFit/>
          </a:bodyPr>
          <a:lstStyle/>
          <a:p>
            <a:r>
              <a:rPr lang="ru-RU" sz="1600" b="1">
                <a:latin typeface="Calibri" pitchFamily="34" charset="0"/>
              </a:rPr>
              <a:t>                                                                     (средняя группа)</a:t>
            </a:r>
            <a:endParaRPr lang="ru-RU" sz="1600">
              <a:latin typeface="Calibri" pitchFamily="34" charset="0"/>
            </a:endParaRPr>
          </a:p>
          <a:p>
            <a:r>
              <a:rPr lang="ru-RU" sz="1600" b="1" u="sng">
                <a:latin typeface="Calibri" pitchFamily="34" charset="0"/>
              </a:rPr>
              <a:t>Задачи:</a:t>
            </a:r>
            <a:r>
              <a:rPr lang="ru-RU" sz="1600">
                <a:latin typeface="Calibri" pitchFamily="34" charset="0"/>
              </a:rPr>
              <a:t> Развивать у детей умение действовать по сигналу, согласовывать движения друг с другом, упражнять в беге, ходьбе.</a:t>
            </a:r>
          </a:p>
          <a:p>
            <a:r>
              <a:rPr lang="ru-RU" sz="1600" b="1" u="sng">
                <a:latin typeface="Calibri" pitchFamily="34" charset="0"/>
              </a:rPr>
              <a:t>Описание:</a:t>
            </a:r>
            <a:r>
              <a:rPr lang="ru-RU" sz="1600">
                <a:latin typeface="Calibri" pitchFamily="34" charset="0"/>
              </a:rPr>
              <a:t> Дети делятся на 2 равные группы. Одна группа изображает конюхов, другая – лошадей. На одной стороне отчерчивается конюшня. На другой – помещение для конюхов, между ними луг. Воспитатель говорит: «Конюхи, вставайте скорей, запрягайте лошадей!». Конюхи с вожжами в руках, бегут к конюшне и запрягают лошадей. Когда все лошади запряжены, они выстраиваются друг за другом и по указанию воспитателя идут шагом или бегут. По слову воспитателя «Приехали!» конюхи останавливают лошадей. Воспитатель говорит «Идите отдыхать!». Конюхи распрягают лошадей и отпускают их пастись на луг. Сами возвращаются на свои места отдохнуть. Лошади спокойно ходят по площадке, пасутся, щиплют траву. По сигналу воспитателя «Конюхи, запрягайте лошадей!» конюх ловит свою лошадь, которая убегает от него. Когда все лошади пойманы и запряжены, все выстраиваются друг за другом. После 2-3 повторений воспитатель говорит: «Отведите лошадей в конюшню!». Конюхи отводят лошадей в конюшню, распрягают их и отдают вожжи воспитателю.</a:t>
            </a:r>
          </a:p>
          <a:p>
            <a:r>
              <a:rPr lang="ru-RU" sz="1600" b="1" u="sng">
                <a:latin typeface="Calibri" pitchFamily="34" charset="0"/>
              </a:rPr>
              <a:t>Правила: </a:t>
            </a:r>
            <a:endParaRPr lang="ru-RU" sz="1600">
              <a:latin typeface="Calibri" pitchFamily="34" charset="0"/>
            </a:endParaRPr>
          </a:p>
          <a:p>
            <a:r>
              <a:rPr lang="ru-RU" sz="1600">
                <a:latin typeface="Calibri" pitchFamily="34" charset="0"/>
              </a:rPr>
              <a:t>Играющие меняют движения по сигналу воспитателя. По сигналу «Идите отдыхать» - конюхи возвращаются на места.</a:t>
            </a:r>
          </a:p>
          <a:p>
            <a:r>
              <a:rPr lang="ru-RU" sz="1600" b="1" u="sng">
                <a:latin typeface="Calibri" pitchFamily="34" charset="0"/>
              </a:rPr>
              <a:t>Варианты</a:t>
            </a:r>
            <a:r>
              <a:rPr lang="ru-RU" sz="1600">
                <a:latin typeface="Calibri" pitchFamily="34" charset="0"/>
              </a:rPr>
              <a:t>: Включить ходьбу по мостику – доске, положенной горизонтально или наклонно, предложить разные цели поездки.</a:t>
            </a:r>
          </a:p>
          <a:p>
            <a:endParaRPr lang="ru-RU">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Рисунок 1" descr="6.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500034" y="0"/>
            <a:ext cx="8286808" cy="769441"/>
          </a:xfrm>
          <a:prstGeom prst="rect">
            <a:avLst/>
          </a:prstGeom>
          <a:no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ru-RU"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rPr>
              <a:t>«Лиса в курятнике»</a:t>
            </a:r>
          </a:p>
        </p:txBody>
      </p:sp>
      <p:sp>
        <p:nvSpPr>
          <p:cNvPr id="20483" name="TextBox 3"/>
          <p:cNvSpPr txBox="1">
            <a:spLocks noChangeArrowheads="1"/>
          </p:cNvSpPr>
          <p:nvPr/>
        </p:nvSpPr>
        <p:spPr bwMode="auto">
          <a:xfrm flipH="1">
            <a:off x="2786063" y="1214438"/>
            <a:ext cx="5811837" cy="369887"/>
          </a:xfrm>
          <a:prstGeom prst="rect">
            <a:avLst/>
          </a:prstGeom>
          <a:noFill/>
          <a:ln w="9525">
            <a:noFill/>
            <a:miter lim="800000"/>
            <a:headEnd/>
            <a:tailEnd/>
          </a:ln>
        </p:spPr>
        <p:txBody>
          <a:bodyPr>
            <a:spAutoFit/>
          </a:bodyPr>
          <a:lstStyle/>
          <a:p>
            <a:r>
              <a:rPr lang="ru-RU">
                <a:solidFill>
                  <a:srgbClr val="0070C0"/>
                </a:solidFill>
                <a:latin typeface="Calibri" pitchFamily="34" charset="0"/>
              </a:rPr>
              <a:t>Игры с  прыжками</a:t>
            </a:r>
          </a:p>
        </p:txBody>
      </p:sp>
      <p:sp>
        <p:nvSpPr>
          <p:cNvPr id="20484" name="Rectangle 1"/>
          <p:cNvSpPr>
            <a:spLocks noChangeArrowheads="1"/>
          </p:cNvSpPr>
          <p:nvPr/>
        </p:nvSpPr>
        <p:spPr bwMode="auto">
          <a:xfrm>
            <a:off x="323850" y="1912938"/>
            <a:ext cx="8424863" cy="4032250"/>
          </a:xfrm>
          <a:prstGeom prst="rect">
            <a:avLst/>
          </a:prstGeom>
          <a:noFill/>
          <a:ln w="9525">
            <a:noFill/>
            <a:miter lim="800000"/>
            <a:headEnd/>
            <a:tailEnd/>
          </a:ln>
        </p:spPr>
        <p:txBody>
          <a:bodyPr anchor="ctr">
            <a:spAutoFit/>
          </a:bodyPr>
          <a:lstStyle/>
          <a:p>
            <a:pPr indent="449263"/>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ловкость и умение выполнять движение по сигналу, упражнять в беге с увертыванием, в ловле, в лазании, прыжках в глубину.</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На одной стороне площадки отчерчивается курятник. В курятнике на насесте (на скамейках) располагаются куры, дети стоят на скамейках. На другой стороне площадки находится нора лисы. Все остальное место – двор. Один из играющих назначается лисой, остальные куры – они ходят и бегают по двору, клюют зерна, хлопают крыльями. По сигналу «Лиса» куры убегают в курятник, взбираются на насест, а лиса старается утащить курицу, не успевшую взобраться на насест. Отводит ее в свою нору. Куры спрыгивают с насеста и игра возобновляется. </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Правила: </a:t>
            </a:r>
            <a:endParaRPr lang="ru-RU" sz="1600">
              <a:latin typeface="Calibri" pitchFamily="34" charset="0"/>
              <a:cs typeface="Arial" charset="0"/>
            </a:endParaRPr>
          </a:p>
          <a:p>
            <a:pPr indent="449263" eaLnBrk="0" hangingPunct="0"/>
            <a:r>
              <a:rPr lang="ru-RU" sz="1600">
                <a:latin typeface="Calibri" pitchFamily="34" charset="0"/>
                <a:cs typeface="Times New Roman" pitchFamily="18" charset="0"/>
              </a:rPr>
              <a:t>Лиса может ловить кур, а куры могут взбираться на насест только по сигналу воспитателя «Лиса!».</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Варианты</a:t>
            </a:r>
            <a:r>
              <a:rPr lang="ru-RU" sz="1600">
                <a:latin typeface="Calibri" pitchFamily="34" charset="0"/>
                <a:cs typeface="Times New Roman" pitchFamily="18" charset="0"/>
              </a:rPr>
              <a:t>: Увеличить число ловишек – 2 лисы. Курам взбираться на гимнастическую стенку.   </a:t>
            </a:r>
            <a:endParaRPr lang="ru-RU" sz="1600">
              <a:latin typeface="Calibri" pitchFamily="34" charset="0"/>
              <a:ea typeface="Times New Roman" pitchFamily="18" charset="0"/>
              <a:cs typeface="Calibri" pitchFamily="34" charset="0"/>
            </a:endParaRPr>
          </a:p>
          <a:p>
            <a:pPr indent="449263" eaLnBrk="0" hangingPunct="0"/>
            <a:r>
              <a:rPr lang="ru-RU" sz="1600">
                <a:latin typeface="Calibri" pitchFamily="34" charset="0"/>
                <a:ea typeface="Times New Roman" pitchFamily="18" charset="0"/>
                <a:cs typeface="Calibri" pitchFamily="34" charset="0"/>
              </a:rPr>
              <a:t>    </a:t>
            </a:r>
            <a:endParaRPr lang="ru-RU" sz="1600">
              <a:latin typeface="Calibri" pitchFamily="34" charset="0"/>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Рисунок 1" descr="7.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Прямоугольник 2"/>
          <p:cNvSpPr/>
          <p:nvPr/>
        </p:nvSpPr>
        <p:spPr>
          <a:xfrm>
            <a:off x="785786" y="0"/>
            <a:ext cx="7500990" cy="769441"/>
          </a:xfrm>
          <a:prstGeom prst="rect">
            <a:avLst/>
          </a:prstGeom>
          <a:noFill/>
        </p:spPr>
        <p:txBody>
          <a:bodyPr>
            <a:spAutoFit/>
          </a:bodyPr>
          <a:lstStyle/>
          <a:p>
            <a:pPr algn="ctr" fontAlgn="auto">
              <a:spcBef>
                <a:spcPts val="0"/>
              </a:spcBef>
              <a:spcAft>
                <a:spcPts val="0"/>
              </a:spcAft>
              <a:defRPr/>
            </a:pPr>
            <a:r>
              <a:rPr lang="ru-RU" sz="4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rPr>
              <a:t>«Котята и щенята»</a:t>
            </a:r>
            <a:endParaRPr lang="ru-RU"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endParaRPr>
          </a:p>
        </p:txBody>
      </p:sp>
      <p:sp>
        <p:nvSpPr>
          <p:cNvPr id="21507" name="TextBox 3"/>
          <p:cNvSpPr txBox="1">
            <a:spLocks noChangeArrowheads="1"/>
          </p:cNvSpPr>
          <p:nvPr/>
        </p:nvSpPr>
        <p:spPr bwMode="auto">
          <a:xfrm>
            <a:off x="2928938" y="1143000"/>
            <a:ext cx="1993900" cy="369888"/>
          </a:xfrm>
          <a:prstGeom prst="rect">
            <a:avLst/>
          </a:prstGeom>
          <a:noFill/>
          <a:ln w="9525">
            <a:noFill/>
            <a:miter lim="800000"/>
            <a:headEnd/>
            <a:tailEnd/>
          </a:ln>
        </p:spPr>
        <p:txBody>
          <a:bodyPr wrap="none">
            <a:spAutoFit/>
          </a:bodyPr>
          <a:lstStyle/>
          <a:p>
            <a:r>
              <a:rPr lang="ru-RU">
                <a:latin typeface="Calibri" pitchFamily="34" charset="0"/>
              </a:rPr>
              <a:t>Игры  с прыжками</a:t>
            </a:r>
          </a:p>
        </p:txBody>
      </p:sp>
      <p:sp>
        <p:nvSpPr>
          <p:cNvPr id="5" name="TextBox 4"/>
          <p:cNvSpPr txBox="1"/>
          <p:nvPr/>
        </p:nvSpPr>
        <p:spPr>
          <a:xfrm>
            <a:off x="714375" y="1785938"/>
            <a:ext cx="8072438" cy="3786187"/>
          </a:xfrm>
          <a:prstGeom prst="rect">
            <a:avLst/>
          </a:prstGeom>
          <a:noFill/>
        </p:spPr>
        <p:txBody>
          <a:bodyPr>
            <a:spAutoFit/>
          </a:bodyPr>
          <a:lstStyle/>
          <a:p>
            <a:pPr indent="449263"/>
            <a:r>
              <a:rPr lang="ru-RU" sz="1600" b="1">
                <a:latin typeface="Calibri" pitchFamily="34" charset="0"/>
                <a:cs typeface="Times New Roman" pitchFamily="18" charset="0"/>
              </a:rPr>
              <a:t>                                         (средняя группа)</a:t>
            </a:r>
            <a:endParaRPr lang="ru-RU" sz="1600">
              <a:latin typeface="Calibri" pitchFamily="34" charset="0"/>
              <a:cs typeface="Arial" charset="0"/>
            </a:endParaRPr>
          </a:p>
          <a:p>
            <a:pPr indent="449263" eaLnBrk="0" hangingPunct="0"/>
            <a:r>
              <a:rPr lang="ru-RU" sz="1600" b="1" u="sng">
                <a:latin typeface="Calibri" pitchFamily="34" charset="0"/>
                <a:cs typeface="Times New Roman" pitchFamily="18" charset="0"/>
              </a:rPr>
              <a:t>Задачи:</a:t>
            </a:r>
            <a:r>
              <a:rPr lang="ru-RU" sz="1600">
                <a:latin typeface="Calibri" pitchFamily="34" charset="0"/>
                <a:cs typeface="Times New Roman" pitchFamily="18" charset="0"/>
              </a:rPr>
              <a:t> Развивать у детей ловкость и умение выполнять движение по сигналу, упражнять в беге с увертыванием, в ловле, в лазании, </a:t>
            </a:r>
            <a:r>
              <a:rPr lang="ru-RU" sz="1600">
                <a:latin typeface="Calibri" pitchFamily="34" charset="0"/>
              </a:rPr>
              <a:t>Игру  можно  проводить в комнате, где есть гимнастическая  стенка, или  на  участке.</a:t>
            </a:r>
          </a:p>
          <a:p>
            <a:pPr indent="449263"/>
            <a:endParaRPr lang="ru-RU" sz="1600">
              <a:latin typeface="Calibri" pitchFamily="34" charset="0"/>
            </a:endParaRPr>
          </a:p>
          <a:p>
            <a:pPr indent="449263"/>
            <a:r>
              <a:rPr lang="ru-RU" sz="1600" b="1" u="sng">
                <a:latin typeface="Calibri" pitchFamily="34" charset="0"/>
                <a:cs typeface="Times New Roman" pitchFamily="18" charset="0"/>
              </a:rPr>
              <a:t>Описание:</a:t>
            </a:r>
            <a:r>
              <a:rPr lang="ru-RU" sz="1600">
                <a:latin typeface="Calibri" pitchFamily="34" charset="0"/>
                <a:cs typeface="Times New Roman" pitchFamily="18" charset="0"/>
              </a:rPr>
              <a:t> </a:t>
            </a:r>
            <a:r>
              <a:rPr lang="ru-RU" sz="1600">
                <a:latin typeface="Calibri" pitchFamily="34" charset="0"/>
              </a:rPr>
              <a:t>Играющих делят  на две  группы. Дети  одной  группы  изображают  котят,  другие- щенят. </a:t>
            </a:r>
          </a:p>
          <a:p>
            <a:pPr indent="449263"/>
            <a:r>
              <a:rPr lang="ru-RU" sz="1600">
                <a:latin typeface="Calibri" pitchFamily="34" charset="0"/>
              </a:rPr>
              <a:t>Котята  находятся около  гимнастической  стенки, щенята- на другой  стороне  комнаты ( в будках за  скамейками, за  лесенкой, поставленной на  ребро)</a:t>
            </a:r>
          </a:p>
          <a:p>
            <a:pPr indent="449263"/>
            <a:r>
              <a:rPr lang="ru-RU" sz="1600">
                <a:latin typeface="Calibri" pitchFamily="34" charset="0"/>
              </a:rPr>
              <a:t>   Воспитатель  предлагает котятам  побегать  легко, мягко. На  слова воспитателя «ЩЕНЯТА» вторая  группа  детей перелезают  через  скамейки. Они  на  четвереньках бегут за котятами и  лают «ав-ав-ав-ав!».</a:t>
            </a:r>
          </a:p>
          <a:p>
            <a:pPr indent="449263"/>
            <a:r>
              <a:rPr lang="ru-RU" sz="1600" b="1" u="sng">
                <a:latin typeface="Calibri" pitchFamily="34" charset="0"/>
                <a:cs typeface="Times New Roman" pitchFamily="18" charset="0"/>
              </a:rPr>
              <a:t>Описание:</a:t>
            </a:r>
            <a:r>
              <a:rPr lang="ru-RU" sz="1600">
                <a:latin typeface="Calibri" pitchFamily="34" charset="0"/>
              </a:rPr>
              <a:t> Котята мяукая, быстро  влезают  на  гимнастическую стенку. Воспитатель  всё  время  находится  рядом.</a:t>
            </a:r>
          </a:p>
          <a:p>
            <a:pPr indent="449263"/>
            <a:r>
              <a:rPr lang="ru-RU" sz="1600">
                <a:latin typeface="Calibri" pitchFamily="34" charset="0"/>
              </a:rPr>
              <a:t> Щенята  возвращаются в  свои  домики, игра  возобновляется.</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Рисунок 1" descr="8.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 name="Прямоугольник 4"/>
          <p:cNvSpPr/>
          <p:nvPr/>
        </p:nvSpPr>
        <p:spPr>
          <a:xfrm>
            <a:off x="357158" y="0"/>
            <a:ext cx="7929618" cy="92333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«Мышеловка»</a:t>
            </a:r>
          </a:p>
        </p:txBody>
      </p:sp>
      <p:sp>
        <p:nvSpPr>
          <p:cNvPr id="22531" name="TextBox 5"/>
          <p:cNvSpPr txBox="1">
            <a:spLocks noChangeArrowheads="1"/>
          </p:cNvSpPr>
          <p:nvPr/>
        </p:nvSpPr>
        <p:spPr bwMode="auto">
          <a:xfrm>
            <a:off x="2643188" y="836613"/>
            <a:ext cx="3224212" cy="369887"/>
          </a:xfrm>
          <a:prstGeom prst="rect">
            <a:avLst/>
          </a:prstGeom>
          <a:noFill/>
          <a:ln w="9525">
            <a:noFill/>
            <a:miter lim="800000"/>
            <a:headEnd/>
            <a:tailEnd/>
          </a:ln>
        </p:spPr>
        <p:txBody>
          <a:bodyPr>
            <a:spAutoFit/>
          </a:bodyPr>
          <a:lstStyle/>
          <a:p>
            <a:r>
              <a:rPr lang="ru-RU">
                <a:solidFill>
                  <a:schemeClr val="bg1"/>
                </a:solidFill>
                <a:latin typeface="Calibri" pitchFamily="34" charset="0"/>
              </a:rPr>
              <a:t>         Игры  с прыжками</a:t>
            </a:r>
          </a:p>
        </p:txBody>
      </p:sp>
      <p:sp>
        <p:nvSpPr>
          <p:cNvPr id="18433" name="Rectangle 1"/>
          <p:cNvSpPr>
            <a:spLocks noChangeArrowheads="1"/>
          </p:cNvSpPr>
          <p:nvPr/>
        </p:nvSpPr>
        <p:spPr bwMode="auto">
          <a:xfrm>
            <a:off x="684213" y="1146175"/>
            <a:ext cx="7848600" cy="5262563"/>
          </a:xfrm>
          <a:prstGeom prst="rect">
            <a:avLst/>
          </a:prstGeom>
          <a:noFill/>
          <a:ln w="9525">
            <a:noFill/>
            <a:miter lim="800000"/>
            <a:headEnd/>
            <a:tailEnd/>
          </a:ln>
          <a:effectLst/>
        </p:spPr>
        <p:txBody>
          <a:bodyPr anchor="ctr">
            <a:spAutoFit/>
          </a:bodyPr>
          <a:lstStyle/>
          <a:p>
            <a:r>
              <a:rPr lang="ru-RU" sz="1400" b="1">
                <a:ea typeface="Times New Roman" pitchFamily="18" charset="0"/>
                <a:cs typeface="Arial" charset="0"/>
              </a:rPr>
              <a:t>                                                   </a:t>
            </a:r>
            <a:r>
              <a:rPr lang="ru-RU" sz="1600" b="1">
                <a:latin typeface="Calibri" pitchFamily="34" charset="0"/>
                <a:ea typeface="Times New Roman" pitchFamily="18" charset="0"/>
                <a:cs typeface="Arial" charset="0"/>
              </a:rPr>
              <a:t>(средняя группа)</a:t>
            </a:r>
          </a:p>
          <a:p>
            <a:endParaRPr lang="ru-RU" sz="1600">
              <a:latin typeface="Calibri" pitchFamily="34" charset="0"/>
              <a:ea typeface="Times New Roman" pitchFamily="18" charset="0"/>
              <a:cs typeface="Arial" charset="0"/>
            </a:endParaRPr>
          </a:p>
          <a:p>
            <a:pPr eaLnBrk="0" hangingPunct="0"/>
            <a:r>
              <a:rPr lang="ru-RU" sz="1600" b="1" u="sng">
                <a:latin typeface="Calibri" pitchFamily="34" charset="0"/>
                <a:ea typeface="Times New Roman" pitchFamily="18" charset="0"/>
                <a:cs typeface="Arial" charset="0"/>
              </a:rPr>
              <a:t>Задачи:</a:t>
            </a:r>
            <a:r>
              <a:rPr lang="ru-RU" sz="1600">
                <a:latin typeface="Calibri" pitchFamily="34" charset="0"/>
                <a:ea typeface="Times New Roman" pitchFamily="18" charset="0"/>
                <a:cs typeface="Arial" charset="0"/>
              </a:rPr>
              <a:t> Развивать у детей выдержку, умение выполнять движения по сигналу, навык коллективного движения. Упражнять в беге по определенному направлению, с увертыванием, развивать речь.</a:t>
            </a:r>
          </a:p>
          <a:p>
            <a:pPr eaLnBrk="0" hangingPunct="0"/>
            <a:r>
              <a:rPr lang="ru-RU" sz="1600" b="1" u="sng">
                <a:latin typeface="Calibri" pitchFamily="34" charset="0"/>
                <a:ea typeface="Times New Roman" pitchFamily="18" charset="0"/>
                <a:cs typeface="Arial" charset="0"/>
              </a:rPr>
              <a:t>Описание:</a:t>
            </a:r>
            <a:r>
              <a:rPr lang="ru-RU" sz="1600">
                <a:latin typeface="Calibri" pitchFamily="34" charset="0"/>
                <a:ea typeface="Times New Roman" pitchFamily="18" charset="0"/>
                <a:cs typeface="Arial" charset="0"/>
              </a:rPr>
              <a:t> играющие делятся на две  неравные  группы. Меньшая группа детей, взявшись за руки, образует круг. Они изображают мышеловку. Остальные дети (мыши) находятся вне круга. Изображающие мышеловку начинают ходить по кругу, приговаривая:</a:t>
            </a:r>
          </a:p>
          <a:p>
            <a:pPr eaLnBrk="0" hangingPunct="0"/>
            <a:r>
              <a:rPr lang="ru-RU" sz="1600">
                <a:latin typeface="Calibri" pitchFamily="34" charset="0"/>
                <a:cs typeface="Times New Roman" pitchFamily="18" charset="0"/>
              </a:rPr>
              <a:t>                                 Ах, как мыши надоели, </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                                  Всё погрызли, всё поели,</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                                  Берегитесь же, плутовки,</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                                  Доберёмся мы до вас.</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                                  Вот поставим мышеловки,</a:t>
            </a:r>
            <a:endParaRPr lang="ru-RU" sz="1600">
              <a:latin typeface="Calibri" pitchFamily="34" charset="0"/>
              <a:cs typeface="Arial" charset="0"/>
            </a:endParaRPr>
          </a:p>
          <a:p>
            <a:pPr eaLnBrk="0" hangingPunct="0"/>
            <a:r>
              <a:rPr lang="ru-RU" sz="1600">
                <a:latin typeface="Calibri" pitchFamily="34" charset="0"/>
                <a:cs typeface="Times New Roman" pitchFamily="18" charset="0"/>
              </a:rPr>
              <a:t>                                  Переловим всех сейчас!</a:t>
            </a:r>
            <a:endParaRPr lang="ru-RU" sz="1600">
              <a:latin typeface="Calibri" pitchFamily="34" charset="0"/>
              <a:cs typeface="Arial" charset="0"/>
            </a:endParaRPr>
          </a:p>
          <a:p>
            <a:pPr eaLnBrk="0" hangingPunct="0"/>
            <a:r>
              <a:rPr lang="ru-RU" sz="1600" b="1" u="sng">
                <a:latin typeface="Calibri" pitchFamily="34" charset="0"/>
              </a:rPr>
              <a:t>Правила: </a:t>
            </a:r>
            <a:r>
              <a:rPr lang="ru-RU" sz="1600">
                <a:latin typeface="Calibri" pitchFamily="34" charset="0"/>
                <a:cs typeface="Times New Roman" pitchFamily="18" charset="0"/>
              </a:rPr>
              <a:t>Дети останавливаются, поднимают сцепленные руки вверх, образуя ворота. Мыши вбегают в мышеловку и выбегают из неё. По сигналу воспитателя «Хлоп» стоящие по кругу дети опускают руки, приседают – мышеловка захлопывается.  Мыши, не успевшие выбежать из круга (мышеловки), считаются пойманными. Пойманные становятся в круг, мышеловка увеличивается. Когда большая часть детей поймана, дети меняются ролями, и игра возобновляется. Игра повторяется 4-5 раз.</a:t>
            </a:r>
            <a:endParaRPr lang="ru-RU" sz="1600">
              <a:latin typeface="Calibri" pitchFamily="34" charset="0"/>
              <a:cs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Рисунок 1" descr="9.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3554" name="TextBox 4"/>
          <p:cNvSpPr txBox="1">
            <a:spLocks noChangeArrowheads="1"/>
          </p:cNvSpPr>
          <p:nvPr/>
        </p:nvSpPr>
        <p:spPr bwMode="auto">
          <a:xfrm rot="-714734">
            <a:off x="468313" y="3344863"/>
            <a:ext cx="5349875" cy="461962"/>
          </a:xfrm>
          <a:prstGeom prst="rect">
            <a:avLst/>
          </a:prstGeom>
          <a:noFill/>
          <a:ln w="9525">
            <a:noFill/>
            <a:miter lim="800000"/>
            <a:headEnd/>
            <a:tailEnd/>
          </a:ln>
        </p:spPr>
        <p:txBody>
          <a:bodyPr>
            <a:spAutoFit/>
          </a:bodyPr>
          <a:lstStyle/>
          <a:p>
            <a:r>
              <a:rPr lang="ru-RU" sz="2400">
                <a:latin typeface="Calibri" pitchFamily="34" charset="0"/>
              </a:rPr>
              <a:t>.</a:t>
            </a:r>
          </a:p>
        </p:txBody>
      </p:sp>
      <p:sp>
        <p:nvSpPr>
          <p:cNvPr id="7" name="Прямоугольник 6"/>
          <p:cNvSpPr/>
          <p:nvPr/>
        </p:nvSpPr>
        <p:spPr>
          <a:xfrm>
            <a:off x="1475656" y="188640"/>
            <a:ext cx="5760640" cy="892552"/>
          </a:xfrm>
          <a:prstGeom prst="rect">
            <a:avLst/>
          </a:prstGeom>
        </p:spPr>
        <p:txBody>
          <a:bodyPr>
            <a:spAutoFit/>
          </a:bodyPr>
          <a:lstStyle/>
          <a:p>
            <a:pPr algn="ctr" fontAlgn="auto">
              <a:spcBef>
                <a:spcPts val="0"/>
              </a:spcBef>
              <a:spcAft>
                <a:spcPts val="0"/>
              </a:spcAft>
              <a:defRPr/>
            </a:pPr>
            <a:r>
              <a:rPr lang="ru-RU" sz="5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n-lt"/>
              </a:rPr>
              <a:t>«Ловишки»</a:t>
            </a:r>
          </a:p>
        </p:txBody>
      </p:sp>
      <p:sp>
        <p:nvSpPr>
          <p:cNvPr id="23556" name="Rectangle 1"/>
          <p:cNvSpPr>
            <a:spLocks noChangeArrowheads="1"/>
          </p:cNvSpPr>
          <p:nvPr/>
        </p:nvSpPr>
        <p:spPr bwMode="auto">
          <a:xfrm>
            <a:off x="1042988" y="1719263"/>
            <a:ext cx="6985000" cy="3970337"/>
          </a:xfrm>
          <a:prstGeom prst="rect">
            <a:avLst/>
          </a:prstGeom>
          <a:noFill/>
          <a:ln w="9525">
            <a:noFill/>
            <a:miter lim="800000"/>
            <a:headEnd/>
            <a:tailEnd/>
          </a:ln>
        </p:spPr>
        <p:txBody>
          <a:bodyPr anchor="ctr">
            <a:spAutoFit/>
          </a:bodyPr>
          <a:lstStyle/>
          <a:p>
            <a:endParaRPr lang="ru-RU" sz="1400" b="1" i="1">
              <a:ea typeface="Times New Roman" pitchFamily="18" charset="0"/>
              <a:cs typeface="Arial" charset="0"/>
            </a:endParaRPr>
          </a:p>
          <a:p>
            <a:endParaRPr lang="ru-RU" sz="1400" b="1" i="1">
              <a:ea typeface="Times New Roman" pitchFamily="18" charset="0"/>
              <a:cs typeface="Arial" charset="0"/>
            </a:endParaRPr>
          </a:p>
          <a:p>
            <a:r>
              <a:rPr lang="ru-RU" sz="1400" b="1" i="1">
                <a:ea typeface="Times New Roman" pitchFamily="18" charset="0"/>
                <a:cs typeface="Arial" charset="0"/>
              </a:rPr>
              <a:t>                                                   </a:t>
            </a:r>
            <a:r>
              <a:rPr lang="ru-RU" sz="1600" b="1">
                <a:latin typeface="Calibri" pitchFamily="34" charset="0"/>
                <a:ea typeface="Times New Roman" pitchFamily="18" charset="0"/>
                <a:cs typeface="Arial" charset="0"/>
              </a:rPr>
              <a:t>(средняя группа)</a:t>
            </a:r>
          </a:p>
          <a:p>
            <a:endParaRPr lang="ru-RU" sz="1600">
              <a:latin typeface="Calibri" pitchFamily="34" charset="0"/>
              <a:ea typeface="Times New Roman" pitchFamily="18" charset="0"/>
              <a:cs typeface="Arial" charset="0"/>
            </a:endParaRPr>
          </a:p>
          <a:p>
            <a:r>
              <a:rPr lang="ru-RU" sz="1600" b="1" u="sng">
                <a:latin typeface="Calibri" pitchFamily="34" charset="0"/>
                <a:ea typeface="Times New Roman" pitchFamily="18" charset="0"/>
                <a:cs typeface="Arial" charset="0"/>
              </a:rPr>
              <a:t>Задачи:</a:t>
            </a:r>
            <a:r>
              <a:rPr lang="ru-RU" sz="1600">
                <a:latin typeface="Calibri" pitchFamily="34" charset="0"/>
                <a:ea typeface="Times New Roman" pitchFamily="18" charset="0"/>
                <a:cs typeface="Arial" charset="0"/>
              </a:rPr>
              <a:t> Развивать у детей ловкость и умение выполнять движение по сигналу, упражнять в беге с увертыванием, </a:t>
            </a:r>
          </a:p>
          <a:p>
            <a:pPr eaLnBrk="0" hangingPunct="0"/>
            <a:r>
              <a:rPr lang="ru-RU" sz="1600">
                <a:latin typeface="Calibri" pitchFamily="34" charset="0"/>
                <a:ea typeface="Times New Roman" pitchFamily="18" charset="0"/>
                <a:cs typeface="Arial" charset="0"/>
              </a:rPr>
              <a:t> </a:t>
            </a:r>
            <a:r>
              <a:rPr lang="ru-RU" sz="1600" b="1" u="sng">
                <a:latin typeface="Calibri" pitchFamily="34" charset="0"/>
              </a:rPr>
              <a:t>Описание:</a:t>
            </a:r>
            <a:r>
              <a:rPr lang="ru-RU" sz="1600">
                <a:latin typeface="Calibri" pitchFamily="34" charset="0"/>
              </a:rPr>
              <a:t> </a:t>
            </a:r>
            <a:r>
              <a:rPr lang="ru-RU" sz="1600">
                <a:latin typeface="Calibri" pitchFamily="34" charset="0"/>
                <a:cs typeface="Times New Roman" pitchFamily="18" charset="0"/>
              </a:rPr>
              <a:t>Дети произвольно располагаются на площадке Ведущий - ловишка, назначенный воспитателем или выбранный играющими, становится на середине площадки. </a:t>
            </a:r>
          </a:p>
          <a:p>
            <a:pPr eaLnBrk="0" hangingPunct="0"/>
            <a:r>
              <a:rPr lang="ru-RU" sz="1600" b="1" u="sng">
                <a:latin typeface="Calibri" pitchFamily="34" charset="0"/>
              </a:rPr>
              <a:t>Правила: </a:t>
            </a:r>
            <a:r>
              <a:rPr lang="ru-RU" sz="1600">
                <a:latin typeface="Calibri" pitchFamily="34" charset="0"/>
                <a:cs typeface="Times New Roman" pitchFamily="18" charset="0"/>
              </a:rPr>
              <a:t>Воспитатель говорит: «Раз, два, три – лови!» По этому сигналу все дети разбегаются по площадке, увёртываются от ловишки, который старается догнать одного из играющих и коснуться его рукой (запятнать). Тот, кого ловишка коснулся рукой, отходит в сторону, игра заканчивается, когда ловишка поймает 3-4 играющих. Затем выбирается новый ловишка. Игра повторяется 4-5 раз.</a:t>
            </a:r>
            <a:endParaRPr lang="ru-RU" sz="1600">
              <a:latin typeface="Calibri" pitchFamily="34" charset="0"/>
              <a:cs typeface="Arial" charset="0"/>
            </a:endParaRPr>
          </a:p>
          <a:p>
            <a:pPr eaLnBrk="0" hangingPunct="0"/>
            <a:endParaRPr lang="ru-RU" sz="1600">
              <a:latin typeface="Calibri" pitchFamily="34" charset="0"/>
              <a:cs typeface="Arial"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465</TotalTime>
  <Words>5198</Words>
  <Application>Microsoft Office PowerPoint</Application>
  <PresentationFormat>Экран (4:3)</PresentationFormat>
  <Paragraphs>301</Paragraphs>
  <Slides>31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«Лохматый пес»  Игры  с бегом и ходьбой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Администратор</cp:lastModifiedBy>
  <cp:revision>63</cp:revision>
  <dcterms:created xsi:type="dcterms:W3CDTF">2012-01-30T10:21:36Z</dcterms:created>
  <dcterms:modified xsi:type="dcterms:W3CDTF">2020-05-20T09:30:53Z</dcterms:modified>
</cp:coreProperties>
</file>