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60" r:id="rId5"/>
    <p:sldId id="261" r:id="rId6"/>
    <p:sldId id="296" r:id="rId7"/>
    <p:sldId id="262" r:id="rId8"/>
    <p:sldId id="263" r:id="rId9"/>
    <p:sldId id="264" r:id="rId10"/>
    <p:sldId id="322" r:id="rId11"/>
    <p:sldId id="349" r:id="rId12"/>
    <p:sldId id="309" r:id="rId13"/>
    <p:sldId id="323" r:id="rId14"/>
    <p:sldId id="324" r:id="rId15"/>
    <p:sldId id="350" r:id="rId16"/>
    <p:sldId id="308" r:id="rId17"/>
    <p:sldId id="327" r:id="rId18"/>
    <p:sldId id="326" r:id="rId19"/>
    <p:sldId id="352" r:id="rId20"/>
    <p:sldId id="306" r:id="rId21"/>
    <p:sldId id="332" r:id="rId22"/>
    <p:sldId id="331" r:id="rId23"/>
    <p:sldId id="353" r:id="rId24"/>
    <p:sldId id="305" r:id="rId25"/>
    <p:sldId id="330" r:id="rId26"/>
    <p:sldId id="329" r:id="rId27"/>
    <p:sldId id="354" r:id="rId28"/>
    <p:sldId id="304" r:id="rId29"/>
    <p:sldId id="334" r:id="rId30"/>
    <p:sldId id="333" r:id="rId31"/>
    <p:sldId id="355" r:id="rId32"/>
    <p:sldId id="303" r:id="rId33"/>
    <p:sldId id="336" r:id="rId34"/>
    <p:sldId id="335" r:id="rId35"/>
    <p:sldId id="363" r:id="rId36"/>
    <p:sldId id="366" r:id="rId37"/>
    <p:sldId id="365" r:id="rId38"/>
    <p:sldId id="364" r:id="rId39"/>
    <p:sldId id="356" r:id="rId40"/>
    <p:sldId id="302" r:id="rId41"/>
    <p:sldId id="340" r:id="rId42"/>
    <p:sldId id="337" r:id="rId43"/>
    <p:sldId id="357" r:id="rId44"/>
    <p:sldId id="301" r:id="rId45"/>
    <p:sldId id="339" r:id="rId46"/>
    <p:sldId id="362" r:id="rId47"/>
    <p:sldId id="338" r:id="rId48"/>
    <p:sldId id="358" r:id="rId49"/>
    <p:sldId id="300" r:id="rId50"/>
    <p:sldId id="342" r:id="rId51"/>
    <p:sldId id="341" r:id="rId52"/>
    <p:sldId id="359" r:id="rId53"/>
    <p:sldId id="299" r:id="rId54"/>
    <p:sldId id="369" r:id="rId55"/>
    <p:sldId id="370" r:id="rId56"/>
    <p:sldId id="368" r:id="rId57"/>
    <p:sldId id="367" r:id="rId58"/>
    <p:sldId id="343" r:id="rId59"/>
    <p:sldId id="320" r:id="rId6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FFFF"/>
    <a:srgbClr val="0000FF"/>
    <a:srgbClr val="008000"/>
    <a:srgbClr val="FF0066"/>
    <a:srgbClr val="13F93F"/>
    <a:srgbClr val="33CCCC"/>
    <a:srgbClr val="99FFCC"/>
    <a:srgbClr val="003300"/>
    <a:srgbClr val="66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60" autoAdjust="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91F5CA-6D70-4BAE-9CEB-602733581736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9C6D46-05F4-4875-9A0E-BF14B906C0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3150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22.03.2021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1.mp3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15.jpeg"/><Relationship Id="rId7" Type="http://schemas.openxmlformats.org/officeDocument/2006/relationships/image" Target="../media/image17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16.jpeg"/><Relationship Id="rId4" Type="http://schemas.openxmlformats.org/officeDocument/2006/relationships/slide" Target="slide14.xml"/><Relationship Id="rId9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21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0.jpeg"/><Relationship Id="rId4" Type="http://schemas.openxmlformats.org/officeDocument/2006/relationships/slide" Target="slide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22.gif"/><Relationship Id="rId7" Type="http://schemas.openxmlformats.org/officeDocument/2006/relationships/image" Target="../media/image24.gif"/><Relationship Id="rId2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image" Target="../media/image23.gif"/><Relationship Id="rId4" Type="http://schemas.openxmlformats.org/officeDocument/2006/relationships/slide" Target="slide2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59.xml"/><Relationship Id="rId3" Type="http://schemas.openxmlformats.org/officeDocument/2006/relationships/slide" Target="slide7.xml"/><Relationship Id="rId7" Type="http://schemas.openxmlformats.org/officeDocument/2006/relationships/slide" Target="slide23.xml"/><Relationship Id="rId12" Type="http://schemas.openxmlformats.org/officeDocument/2006/relationships/slide" Target="slide43.xml"/><Relationship Id="rId2" Type="http://schemas.openxmlformats.org/officeDocument/2006/relationships/slide" Target="slide3.xml"/><Relationship Id="rId16" Type="http://schemas.openxmlformats.org/officeDocument/2006/relationships/slide" Target="slide4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7.xml"/><Relationship Id="rId11" Type="http://schemas.openxmlformats.org/officeDocument/2006/relationships/slide" Target="slide35.xml"/><Relationship Id="rId5" Type="http://schemas.openxmlformats.org/officeDocument/2006/relationships/slide" Target="slide15.xml"/><Relationship Id="rId15" Type="http://schemas.openxmlformats.org/officeDocument/2006/relationships/slide" Target="slide52.xml"/><Relationship Id="rId10" Type="http://schemas.openxmlformats.org/officeDocument/2006/relationships/slide" Target="slide39.xml"/><Relationship Id="rId4" Type="http://schemas.openxmlformats.org/officeDocument/2006/relationships/slide" Target="slide11.xml"/><Relationship Id="rId9" Type="http://schemas.openxmlformats.org/officeDocument/2006/relationships/slide" Target="slide31.xml"/><Relationship Id="rId1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3" Type="http://schemas.openxmlformats.org/officeDocument/2006/relationships/image" Target="../media/image26.jpeg"/><Relationship Id="rId7" Type="http://schemas.openxmlformats.org/officeDocument/2006/relationships/slide" Target="slide25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slide" Target="slide2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2.jpeg"/><Relationship Id="rId2" Type="http://schemas.openxmlformats.org/officeDocument/2006/relationships/slide" Target="slide2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9.xml"/><Relationship Id="rId5" Type="http://schemas.openxmlformats.org/officeDocument/2006/relationships/image" Target="../media/image31.jpeg"/><Relationship Id="rId4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9.jpeg"/><Relationship Id="rId7" Type="http://schemas.openxmlformats.org/officeDocument/2006/relationships/slide" Target="slide5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hyperlink" Target="&#1080;&#1075;&#1088;&#1072;.pptx" TargetMode="External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4.xml"/><Relationship Id="rId3" Type="http://schemas.openxmlformats.org/officeDocument/2006/relationships/image" Target="../media/image34.png"/><Relationship Id="rId7" Type="http://schemas.openxmlformats.org/officeDocument/2006/relationships/slide" Target="slide33.xml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gif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image" Target="../media/image39.png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slide" Target="slide40.xml"/><Relationship Id="rId4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4.png"/><Relationship Id="rId4" Type="http://schemas.microsoft.com/office/2007/relationships/media" Target="../media/media2.mp3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slide" Target="slide44.xml"/><Relationship Id="rId3" Type="http://schemas.openxmlformats.org/officeDocument/2006/relationships/image" Target="../media/image45.jpeg"/><Relationship Id="rId7" Type="http://schemas.openxmlformats.org/officeDocument/2006/relationships/slide" Target="slide46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10" Type="http://schemas.openxmlformats.org/officeDocument/2006/relationships/slide" Target="slide47.xml"/><Relationship Id="rId4" Type="http://schemas.openxmlformats.org/officeDocument/2006/relationships/image" Target="../media/image46.jpeg"/><Relationship Id="rId9" Type="http://schemas.openxmlformats.org/officeDocument/2006/relationships/slide" Target="slide45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1.jpeg"/><Relationship Id="rId2" Type="http://schemas.openxmlformats.org/officeDocument/2006/relationships/slide" Target="slide4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0.xml"/><Relationship Id="rId5" Type="http://schemas.openxmlformats.org/officeDocument/2006/relationships/image" Target="../media/image50.jpeg"/><Relationship Id="rId4" Type="http://schemas.openxmlformats.org/officeDocument/2006/relationships/slide" Target="slide51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microsoft.com/office/2007/relationships/media" Target="../media/media2.mp3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Relationship Id="rId9" Type="http://schemas.openxmlformats.org/officeDocument/2006/relationships/image" Target="../media/image4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48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56.xml"/><Relationship Id="rId13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2.jpeg"/><Relationship Id="rId12" Type="http://schemas.openxmlformats.org/officeDocument/2006/relationships/slide" Target="slide57.xml"/><Relationship Id="rId2" Type="http://schemas.openxmlformats.org/officeDocument/2006/relationships/slide" Target="slide5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5.xml"/><Relationship Id="rId11" Type="http://schemas.openxmlformats.org/officeDocument/2006/relationships/image" Target="../media/image57.jpeg"/><Relationship Id="rId5" Type="http://schemas.openxmlformats.org/officeDocument/2006/relationships/image" Target="../media/image55.jpeg"/><Relationship Id="rId10" Type="http://schemas.openxmlformats.org/officeDocument/2006/relationships/slide" Target="slide58.xml"/><Relationship Id="rId4" Type="http://schemas.openxmlformats.org/officeDocument/2006/relationships/slide" Target="slide54.xml"/><Relationship Id="rId9" Type="http://schemas.openxmlformats.org/officeDocument/2006/relationships/image" Target="../media/image56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media" Target="../media/media2.mp3"/><Relationship Id="rId7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65.jpeg"/><Relationship Id="rId3" Type="http://schemas.openxmlformats.org/officeDocument/2006/relationships/image" Target="../media/image61.gif"/><Relationship Id="rId7" Type="http://schemas.openxmlformats.org/officeDocument/2006/relationships/image" Target="../media/image63.jpeg"/><Relationship Id="rId12" Type="http://schemas.openxmlformats.org/officeDocument/2006/relationships/slide" Target="slide29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59.jpeg"/><Relationship Id="rId5" Type="http://schemas.microsoft.com/office/2007/relationships/media" Target="../media/media4.mp3"/><Relationship Id="rId10" Type="http://schemas.openxmlformats.org/officeDocument/2006/relationships/image" Target="../media/image64.jpeg"/><Relationship Id="rId4" Type="http://schemas.openxmlformats.org/officeDocument/2006/relationships/image" Target="../media/image62.png"/><Relationship Id="rId9" Type="http://schemas.openxmlformats.org/officeDocument/2006/relationships/slide" Target="slide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1.g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microsoft.com/office/2007/relationships/media" Target="../media/media3.mp3"/><Relationship Id="rId4" Type="http://schemas.openxmlformats.org/officeDocument/2006/relationships/image" Target="../media/image1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2240" y="-1"/>
            <a:ext cx="2592288" cy="20325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6" name="Picture 2" descr="Районы Нижегородской области &quot; не вырастут&quot; - Нов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004"/>
            <a:ext cx="2179056" cy="28369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4280" y="315255"/>
            <a:ext cx="6157067" cy="1044000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672" y="1844824"/>
            <a:ext cx="6400800" cy="1944216"/>
          </a:xfrm>
        </p:spPr>
        <p:txBody>
          <a:bodyPr>
            <a:prstTxWarp prst="textTriangleInverted">
              <a:avLst>
                <a:gd name="adj" fmla="val 50759"/>
              </a:avLst>
            </a:prstTxWarp>
            <a:normAutofit/>
          </a:bodyPr>
          <a:lstStyle/>
          <a:p>
            <a:r>
              <a:rPr lang="ru-RU" sz="4000" b="1" cap="all" dirty="0" smtClean="0">
                <a:ln w="9000" cmpd="sng">
                  <a:solidFill>
                    <a:schemeClr val="tx1"/>
                  </a:solidFill>
                  <a:prstDash val="solid"/>
                </a:ln>
                <a:solidFill>
                  <a:srgbClr val="6633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«Моя малая Родина»</a:t>
            </a:r>
            <a:endParaRPr lang="ru-RU" sz="4000" b="1" cap="all" dirty="0">
              <a:ln w="9000" cmpd="sng">
                <a:solidFill>
                  <a:schemeClr val="tx1"/>
                </a:solidFill>
                <a:prstDash val="solid"/>
              </a:ln>
              <a:solidFill>
                <a:srgbClr val="6633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5944218" y="5886564"/>
            <a:ext cx="2948262" cy="7827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</a:rPr>
              <a:t>Выполнила воспитатель МБДОУ «Детский сад№130»</a:t>
            </a:r>
          </a:p>
          <a:p>
            <a:r>
              <a:rPr lang="ru-RU" sz="1800" b="1" dirty="0" smtClean="0">
                <a:solidFill>
                  <a:schemeClr val="tx1"/>
                </a:solidFill>
              </a:rPr>
              <a:t>Мазина А.Н.</a:t>
            </a:r>
            <a:endParaRPr lang="ru-RU" sz="1800" b="1" dirty="0" smtClean="0">
              <a:solidFill>
                <a:schemeClr val="tx1"/>
              </a:solidFill>
            </a:endParaRPr>
          </a:p>
        </p:txBody>
      </p:sp>
      <p:pic>
        <p:nvPicPr>
          <p:cNvPr id="22" name="Гармонь моя - Барыня - наигрыш со свистом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534400" y="2437656"/>
            <a:ext cx="609600" cy="609600"/>
          </a:xfrm>
          <a:prstGeom prst="rect">
            <a:avLst/>
          </a:prstGeom>
          <a:noFill/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5025" y="3612946"/>
            <a:ext cx="3937519" cy="2665016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8452" y="3356992"/>
            <a:ext cx="3011203" cy="1996181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369784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4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308304" y="6165304"/>
            <a:ext cx="1512168" cy="6926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7" y="726655"/>
            <a:ext cx="3748482" cy="3748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внимательно и покажи герб твоего города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Заметка о гербах - ЯПлакалъ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7963" y="4077072"/>
            <a:ext cx="1976912" cy="25922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герб дзержинска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1750" y="2070340"/>
            <a:ext cx="2375941" cy="29384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пгт Новгородское г. Дзержинск Донецкой области - Донбасс информационный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1062" y="3520924"/>
            <a:ext cx="2097524" cy="290983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Урок: анимация моргающих глаз. * ProShow Produc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786666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Плейкаст &quot;С днем рождения,Галочка!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4253" y="946830"/>
            <a:ext cx="2160622" cy="259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236296" y="5949280"/>
            <a:ext cx="1584176" cy="69263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12360" y="5949280"/>
            <a:ext cx="936104" cy="7200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5" y="798663"/>
            <a:ext cx="3676474" cy="367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84368" y="5805264"/>
            <a:ext cx="864096" cy="7200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9" y="654646"/>
            <a:ext cx="4142506" cy="414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prstTxWarp prst="textWave4">
              <a:avLst/>
            </a:prstTxWarp>
            <a:normAutofit/>
          </a:bodyPr>
          <a:lstStyle/>
          <a:p>
            <a:r>
              <a:rPr lang="ru-RU" i="1" dirty="0" smtClean="0">
                <a:ln w="10160">
                  <a:solidFill>
                    <a:srgbClr val="0000FF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Какие реки омывают Нижний Новгород?</a:t>
            </a:r>
            <a:endParaRPr lang="ru-RU" i="1" dirty="0">
              <a:ln w="10160">
                <a:solidFill>
                  <a:srgbClr val="0000FF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Волна 3">
            <a:hlinkClick r:id="rId2" action="ppaction://hlinksldjump"/>
          </p:cNvPr>
          <p:cNvSpPr/>
          <p:nvPr/>
        </p:nvSpPr>
        <p:spPr>
          <a:xfrm>
            <a:off x="5142403" y="2805594"/>
            <a:ext cx="3845024" cy="1080120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</a:rPr>
              <a:t>Ока и Волга</a:t>
            </a:r>
            <a:endParaRPr lang="ru-RU" sz="2800" b="1" dirty="0">
              <a:ln>
                <a:solidFill>
                  <a:srgbClr val="0000FF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5" name="Волна 4">
            <a:hlinkClick r:id="rId3" action="ppaction://hlinksldjump"/>
          </p:cNvPr>
          <p:cNvSpPr/>
          <p:nvPr/>
        </p:nvSpPr>
        <p:spPr>
          <a:xfrm>
            <a:off x="3219891" y="3672797"/>
            <a:ext cx="3845024" cy="1080120"/>
          </a:xfrm>
          <a:prstGeom prst="wav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</a:rPr>
              <a:t>Ветлуга и Волга</a:t>
            </a:r>
            <a:endParaRPr lang="ru-RU" sz="2800" b="1" dirty="0">
              <a:ln>
                <a:solidFill>
                  <a:srgbClr val="0000FF"/>
                </a:solidFill>
              </a:ln>
              <a:solidFill>
                <a:srgbClr val="0070C0"/>
              </a:solidFill>
            </a:endParaRPr>
          </a:p>
        </p:txBody>
      </p:sp>
      <p:sp>
        <p:nvSpPr>
          <p:cNvPr id="6" name="Волна 5">
            <a:hlinkClick r:id="rId4" action="ppaction://hlinksldjump"/>
          </p:cNvPr>
          <p:cNvSpPr/>
          <p:nvPr/>
        </p:nvSpPr>
        <p:spPr>
          <a:xfrm>
            <a:off x="229757" y="4726816"/>
            <a:ext cx="3845024" cy="1080120"/>
          </a:xfrm>
          <a:prstGeom prst="wav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</a:rPr>
              <a:t>Ока и </a:t>
            </a:r>
            <a:r>
              <a:rPr lang="ru-RU" sz="2800" b="1" dirty="0" err="1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</a:rPr>
              <a:t>К</a:t>
            </a:r>
            <a:r>
              <a:rPr lang="ru-RU" sz="2800" b="1" dirty="0" err="1" smtClean="0">
                <a:ln>
                  <a:solidFill>
                    <a:srgbClr val="0000FF"/>
                  </a:solidFill>
                </a:ln>
                <a:solidFill>
                  <a:srgbClr val="0070C0"/>
                </a:solidFill>
              </a:rPr>
              <a:t>ерженец</a:t>
            </a:r>
            <a:endParaRPr lang="ru-RU" sz="2800" b="1" dirty="0">
              <a:ln>
                <a:solidFill>
                  <a:srgbClr val="0000FF"/>
                </a:solidFill>
              </a:ln>
              <a:solidFill>
                <a:srgbClr val="0070C0"/>
              </a:solidFill>
            </a:endParaRPr>
          </a:p>
        </p:txBody>
      </p:sp>
      <p:pic>
        <p:nvPicPr>
          <p:cNvPr id="48136" name="Picture 8" descr="Общий Форум :: Просмотр темы - Приветствие - главная страниц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03" y="1539306"/>
            <a:ext cx="3020729" cy="2673551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8" name="Picture 10" descr="Самые красивые места Нижнего Новгорода Хороший отдыХ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81711" y="4869482"/>
            <a:ext cx="4805716" cy="1874909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40" name="Picture 12" descr="Нижний Новгород Записи в рубрике Нижний Новгород Хочу все знать... или понемногу обо всем : LiveInternet - Российский Сервис Он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32888" y="1023698"/>
            <a:ext cx="2554539" cy="1781896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452320" y="5805264"/>
            <a:ext cx="1368152" cy="8366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12360" y="6038056"/>
            <a:ext cx="1080120" cy="7033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8622"/>
            <a:ext cx="4036515" cy="403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12360" y="6038056"/>
            <a:ext cx="936104" cy="7033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3" y="510631"/>
            <a:ext cx="3964506" cy="39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Посмотри внимательно и покажи герб Нижегородской губернии?</a:t>
            </a:r>
            <a:endParaRPr lang="ru-RU" dirty="0"/>
          </a:p>
        </p:txBody>
      </p:sp>
      <p:pic>
        <p:nvPicPr>
          <p:cNvPr id="2050" name="Picture 2" descr="Герб Самарской области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52936"/>
            <a:ext cx="2304256" cy="277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Герб Ярославской области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7676" y="1564753"/>
            <a:ext cx="2304256" cy="298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лендарь праздников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98401"/>
            <a:ext cx="249378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Урок: анимация моргающих глаз. * ProShow Produc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40768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323528" y="260648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2" action="ppaction://hlinksldjump"/>
              </a:rPr>
              <a:t>1</a:t>
            </a:r>
            <a:endParaRPr lang="ru-RU" sz="40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Овал 21">
            <a:hlinkClick r:id="rId3" action="ppaction://hlinksldjump"/>
          </p:cNvPr>
          <p:cNvSpPr/>
          <p:nvPr/>
        </p:nvSpPr>
        <p:spPr>
          <a:xfrm>
            <a:off x="2551578" y="278725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3" action="ppaction://hlinksldjump"/>
              </a:rPr>
              <a:t>2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902523" y="259253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3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296" y="268989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4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>
            <a:hlinkClick r:id="rId6" action="ppaction://hlinksldjump"/>
          </p:cNvPr>
          <p:cNvSpPr/>
          <p:nvPr/>
        </p:nvSpPr>
        <p:spPr>
          <a:xfrm>
            <a:off x="1403648" y="1988840"/>
            <a:ext cx="1440160" cy="144016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7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Овал 25">
            <a:hlinkClick r:id="rId7" action="ppaction://hlinksldjump"/>
          </p:cNvPr>
          <p:cNvSpPr/>
          <p:nvPr/>
        </p:nvSpPr>
        <p:spPr>
          <a:xfrm>
            <a:off x="3635896" y="1977673"/>
            <a:ext cx="1440160" cy="144016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6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6186550" y="1977673"/>
            <a:ext cx="1440160" cy="1440160"/>
          </a:xfrm>
          <a:prstGeom prst="ellipse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5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23528" y="3429000"/>
            <a:ext cx="1440160" cy="1440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8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Овал 28">
            <a:hlinkClick r:id="rId10" action="ppaction://hlinksldjump"/>
          </p:cNvPr>
          <p:cNvSpPr/>
          <p:nvPr/>
        </p:nvSpPr>
        <p:spPr>
          <a:xfrm>
            <a:off x="2508555" y="3432428"/>
            <a:ext cx="1440160" cy="1440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9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Овал 29">
            <a:hlinkClick r:id="rId11" action="ppaction://hlinksldjump"/>
          </p:cNvPr>
          <p:cNvSpPr/>
          <p:nvPr/>
        </p:nvSpPr>
        <p:spPr>
          <a:xfrm>
            <a:off x="4981447" y="3476826"/>
            <a:ext cx="1440160" cy="1440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1" action="ppaction://hlinksldjump"/>
              </a:rPr>
              <a:t>10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7452320" y="3417833"/>
            <a:ext cx="1440160" cy="14401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2" action="ppaction://hlinksldjump"/>
              </a:rPr>
              <a:t>11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Овал 31">
            <a:hlinkClick r:id="rId13" action="ppaction://hlinksldjump"/>
          </p:cNvPr>
          <p:cNvSpPr/>
          <p:nvPr/>
        </p:nvSpPr>
        <p:spPr>
          <a:xfrm>
            <a:off x="1403648" y="4954634"/>
            <a:ext cx="1440160" cy="1440160"/>
          </a:xfrm>
          <a:prstGeom prst="ellipse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3" action="ppaction://hlinksldjump"/>
              </a:rPr>
              <a:t>14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Овал 32">
            <a:hlinkClick r:id="rId15" action="ppaction://hlinksldjump"/>
          </p:cNvPr>
          <p:cNvSpPr/>
          <p:nvPr/>
        </p:nvSpPr>
        <p:spPr>
          <a:xfrm>
            <a:off x="3635896" y="4949831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1</a:t>
            </a:r>
            <a:r>
              <a:rPr lang="en-US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5" action="ppaction://hlinksldjump"/>
              </a:rPr>
              <a:t>3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Овал 33">
            <a:hlinkClick r:id="rId16" action="ppaction://hlinksldjump"/>
          </p:cNvPr>
          <p:cNvSpPr/>
          <p:nvPr/>
        </p:nvSpPr>
        <p:spPr>
          <a:xfrm>
            <a:off x="6209071" y="4935315"/>
            <a:ext cx="1440160" cy="14401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1</a:t>
            </a:r>
            <a:r>
              <a:rPr lang="en-US" sz="4000" b="1" dirty="0" smtClean="0">
                <a:ln w="18000">
                  <a:solidFill>
                    <a:prstClr val="black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hlinkClick r:id="rId16" action="ppaction://hlinksldjump"/>
              </a:rPr>
              <a:t>2</a:t>
            </a:r>
            <a:endParaRPr lang="ru-RU" sz="4000" b="1" dirty="0">
              <a:ln w="18000">
                <a:solidFill>
                  <a:prstClr val="black"/>
                </a:solidFill>
                <a:prstDash val="solid"/>
                <a:miter lim="800000"/>
              </a:ln>
              <a:solidFill>
                <a:prstClr val="black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Прямая со стрелкой 2"/>
          <p:cNvCxnSpPr>
            <a:stCxn id="4" idx="6"/>
          </p:cNvCxnSpPr>
          <p:nvPr/>
        </p:nvCxnSpPr>
        <p:spPr>
          <a:xfrm flipV="1">
            <a:off x="1763688" y="979333"/>
            <a:ext cx="787890" cy="1395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2" idx="6"/>
            <a:endCxn id="23" idx="2"/>
          </p:cNvCxnSpPr>
          <p:nvPr/>
        </p:nvCxnSpPr>
        <p:spPr>
          <a:xfrm flipV="1">
            <a:off x="3991738" y="979333"/>
            <a:ext cx="910785" cy="1947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3" idx="6"/>
          </p:cNvCxnSpPr>
          <p:nvPr/>
        </p:nvCxnSpPr>
        <p:spPr>
          <a:xfrm>
            <a:off x="6342683" y="979333"/>
            <a:ext cx="893613" cy="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stCxn id="24" idx="4"/>
            <a:endCxn id="27" idx="7"/>
          </p:cNvCxnSpPr>
          <p:nvPr/>
        </p:nvCxnSpPr>
        <p:spPr>
          <a:xfrm flipH="1">
            <a:off x="7415803" y="1709149"/>
            <a:ext cx="540573" cy="47943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>
            <a:stCxn id="27" idx="2"/>
            <a:endCxn id="26" idx="6"/>
          </p:cNvCxnSpPr>
          <p:nvPr/>
        </p:nvCxnSpPr>
        <p:spPr>
          <a:xfrm flipH="1">
            <a:off x="5076056" y="2697753"/>
            <a:ext cx="1110494" cy="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26" idx="2"/>
            <a:endCxn id="25" idx="6"/>
          </p:cNvCxnSpPr>
          <p:nvPr/>
        </p:nvCxnSpPr>
        <p:spPr>
          <a:xfrm flipH="1">
            <a:off x="2843808" y="2697753"/>
            <a:ext cx="792088" cy="111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25" idx="3"/>
          </p:cNvCxnSpPr>
          <p:nvPr/>
        </p:nvCxnSpPr>
        <p:spPr>
          <a:xfrm flipH="1">
            <a:off x="1403648" y="3218093"/>
            <a:ext cx="210907" cy="25873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28" idx="6"/>
            <a:endCxn id="29" idx="2"/>
          </p:cNvCxnSpPr>
          <p:nvPr/>
        </p:nvCxnSpPr>
        <p:spPr>
          <a:xfrm>
            <a:off x="1763688" y="4149080"/>
            <a:ext cx="744867" cy="342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29" idx="6"/>
          </p:cNvCxnSpPr>
          <p:nvPr/>
        </p:nvCxnSpPr>
        <p:spPr>
          <a:xfrm flipV="1">
            <a:off x="3948715" y="4137913"/>
            <a:ext cx="1127341" cy="1459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421607" y="4196906"/>
            <a:ext cx="1030713" cy="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>
            <a:stCxn id="31" idx="4"/>
            <a:endCxn id="34" idx="6"/>
          </p:cNvCxnSpPr>
          <p:nvPr/>
        </p:nvCxnSpPr>
        <p:spPr>
          <a:xfrm flipH="1">
            <a:off x="7649231" y="4857993"/>
            <a:ext cx="523169" cy="79740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>
            <a:stCxn id="34" idx="2"/>
            <a:endCxn id="33" idx="6"/>
          </p:cNvCxnSpPr>
          <p:nvPr/>
        </p:nvCxnSpPr>
        <p:spPr>
          <a:xfrm flipH="1">
            <a:off x="5076056" y="5655395"/>
            <a:ext cx="1133015" cy="14516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>
            <a:stCxn id="33" idx="2"/>
            <a:endCxn id="32" idx="6"/>
          </p:cNvCxnSpPr>
          <p:nvPr/>
        </p:nvCxnSpPr>
        <p:spPr>
          <a:xfrm flipH="1">
            <a:off x="2843808" y="5669911"/>
            <a:ext cx="792088" cy="480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1944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6" action="ppaction://hlinksldjump" highlightClick="1"/>
            <a:hlinkHover r:id="rId6" action="ppaction://hlinksldjump"/>
          </p:cNvPr>
          <p:cNvSpPr/>
          <p:nvPr/>
        </p:nvSpPr>
        <p:spPr>
          <a:xfrm>
            <a:off x="7668344" y="5606008"/>
            <a:ext cx="1080120" cy="100811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668344" y="6038056"/>
            <a:ext cx="1224136" cy="7033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3" y="510631"/>
            <a:ext cx="3964506" cy="39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668344" y="6165304"/>
            <a:ext cx="1080120" cy="50405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9" y="654647"/>
            <a:ext cx="3820490" cy="382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51216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66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на фотографии и назови, на какой улице г. Нижнего Новгорода находятся эти памятники?</a:t>
            </a:r>
            <a:endParaRPr lang="ru-RU" sz="3600" b="1" dirty="0">
              <a:solidFill>
                <a:srgbClr val="66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1318" y="4468739"/>
            <a:ext cx="2750842" cy="2047094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1" y="4468739"/>
            <a:ext cx="2736305" cy="204709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7" y="4468739"/>
            <a:ext cx="2840438" cy="2047094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4217" y="1628801"/>
            <a:ext cx="1719393" cy="2592288"/>
          </a:xfrm>
          <a:prstGeom prst="rect">
            <a:avLst/>
          </a:prstGeom>
          <a:ln>
            <a:solidFill>
              <a:srgbClr val="66FFFF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1628800"/>
            <a:ext cx="1667194" cy="2592287"/>
          </a:xfrm>
          <a:prstGeom prst="rect">
            <a:avLst/>
          </a:prstGeom>
          <a:ln>
            <a:solidFill>
              <a:srgbClr val="66FFFF"/>
            </a:solidFill>
          </a:ln>
        </p:spPr>
      </p:pic>
      <p:sp>
        <p:nvSpPr>
          <p:cNvPr id="9" name="Блок-схема: процесс 8">
            <a:hlinkClick r:id="rId7" action="ppaction://hlinksldjump"/>
          </p:cNvPr>
          <p:cNvSpPr/>
          <p:nvPr/>
        </p:nvSpPr>
        <p:spPr>
          <a:xfrm>
            <a:off x="2627784" y="1743738"/>
            <a:ext cx="3528393" cy="576064"/>
          </a:xfrm>
          <a:prstGeom prst="flowChartProcess">
            <a:avLst/>
          </a:prstGeom>
          <a:solidFill>
            <a:srgbClr val="66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Максима Горького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процесс 9">
            <a:hlinkClick r:id="rId8" action="ppaction://hlinksldjump"/>
          </p:cNvPr>
          <p:cNvSpPr/>
          <p:nvPr/>
        </p:nvSpPr>
        <p:spPr>
          <a:xfrm>
            <a:off x="2627783" y="2595370"/>
            <a:ext cx="3528393" cy="576064"/>
          </a:xfrm>
          <a:prstGeom prst="flowChartProcess">
            <a:avLst/>
          </a:prstGeom>
          <a:solidFill>
            <a:srgbClr val="33CC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Большая Покровская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процесс 10">
            <a:hlinkClick r:id="rId9" action="ppaction://hlinksldjump"/>
          </p:cNvPr>
          <p:cNvSpPr/>
          <p:nvPr/>
        </p:nvSpPr>
        <p:spPr>
          <a:xfrm>
            <a:off x="2627783" y="3356993"/>
            <a:ext cx="3528394" cy="576064"/>
          </a:xfrm>
          <a:prstGeom prst="flowChartProcess">
            <a:avLst/>
          </a:prstGeom>
          <a:solidFill>
            <a:srgbClr val="0033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Минина и Пожарского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164288" y="5661248"/>
            <a:ext cx="1460848" cy="75361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668344" y="6038056"/>
            <a:ext cx="1475656" cy="81994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8622"/>
            <a:ext cx="4358529" cy="435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380312" y="6038056"/>
            <a:ext cx="1152128" cy="4872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94607"/>
            <a:ext cx="4180530" cy="41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на изображения и покажи Спасский (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Староярмарочный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собор – одно из немногих зданий ярмарки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files2.structurae.de/files/photos/wikipedia/E7185-NN-Transfiguration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26266"/>
            <a:ext cx="3107664" cy="228531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temples.ru/private/f000063/04456-2007-06-12b.jp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212975"/>
            <a:ext cx="2258018" cy="320331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Фото жизнь - Сергей Уланов - Мои фотографии - Нижний Новгоро…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382" y="2526266"/>
            <a:ext cx="3107473" cy="228531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308304" y="5157192"/>
            <a:ext cx="1316832" cy="95287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0776" y="3429000"/>
            <a:ext cx="8229600" cy="2304256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 </a:t>
            </a:r>
            <a:b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это – </a:t>
            </a:r>
            <a:r>
              <a:rPr lang="ru-RU" sz="5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Карповская</a:t>
            </a:r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церковь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164288" y="5589240"/>
            <a:ext cx="1440160" cy="7536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8640"/>
            <a:ext cx="3349757" cy="33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1039" y="476672"/>
            <a:ext cx="8229600" cy="1224136"/>
          </a:xfrm>
        </p:spPr>
        <p:txBody>
          <a:bodyPr>
            <a:no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зовут людей живущих </a:t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Нижнем Новгороде?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37" y="3953466"/>
            <a:ext cx="3036279" cy="202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4808" y="3957422"/>
            <a:ext cx="3045579" cy="202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36870" y="1916832"/>
            <a:ext cx="3057938" cy="20366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Скругленный прямоугольник 6">
            <a:hlinkClick r:id="rId5" action="ppaction://hlinkpres?slideindex=1&amp;slidetitle="/>
          </p:cNvPr>
          <p:cNvSpPr/>
          <p:nvPr/>
        </p:nvSpPr>
        <p:spPr>
          <a:xfrm>
            <a:off x="382044" y="2204864"/>
            <a:ext cx="2376264" cy="7302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hlinkClick r:id="rId6" action="ppaction://hlinksldjump"/>
              </a:rPr>
              <a:t>нижегородцы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377707" y="4365104"/>
            <a:ext cx="2376264" cy="9144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горьковчане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300192" y="2134909"/>
            <a:ext cx="2426568" cy="8002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россияне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04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73968" y="3861048"/>
            <a:ext cx="8229600" cy="2177008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b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– Церковь Александра Невского</a:t>
            </a:r>
            <a:endParaRPr lang="ru-RU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rId3" action="ppaction://hlinksldjump" highlightClick="1"/>
            <a:hlinkHover r:id="rId3" action="ppaction://hlinksldjump"/>
          </p:cNvPr>
          <p:cNvSpPr/>
          <p:nvPr/>
        </p:nvSpPr>
        <p:spPr>
          <a:xfrm>
            <a:off x="7524328" y="6038056"/>
            <a:ext cx="1224136" cy="7033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6632"/>
            <a:ext cx="3997829" cy="399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 на данную роспись. </a:t>
            </a:r>
            <a:b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она называется?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Обои симачев. Хохлома обои для рабочего стола - Лучшие заставки от профессионалов - используем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84917"/>
            <a:ext cx="3490252" cy="360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Хохлома 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62012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02823) Хохлома пищевая Соусница с ложкой - Хохлома пищевая - Золотой Граль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4100" y="4347534"/>
            <a:ext cx="2091973" cy="22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maria_ituriel - Хохлома (картинки для творчеств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96751"/>
            <a:ext cx="2627784" cy="24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Коллекции и коллекционеры Производство хохлом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3998" y="674495"/>
            <a:ext cx="2582159" cy="375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с двумя скругленными противолежащими углами 2">
            <a:hlinkClick r:id="rId7" action="ppaction://hlinksldjump"/>
          </p:cNvPr>
          <p:cNvSpPr/>
          <p:nvPr/>
        </p:nvSpPr>
        <p:spPr>
          <a:xfrm>
            <a:off x="2771800" y="1772816"/>
            <a:ext cx="3168352" cy="897729"/>
          </a:xfrm>
          <a:prstGeom prst="round2Diag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Палехская роспись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3527884" y="2826840"/>
            <a:ext cx="3024336" cy="843633"/>
          </a:xfrm>
          <a:prstGeom prst="round2Diag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Городецкая роспись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3669764" y="3933056"/>
            <a:ext cx="3024336" cy="828956"/>
          </a:xfrm>
          <a:prstGeom prst="round2Diag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Хохломская роспись</a:t>
            </a:r>
            <a:endParaRPr lang="ru-RU" sz="24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596336" y="5589240"/>
            <a:ext cx="1028800" cy="82562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14855" y="422108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524328" y="6038056"/>
            <a:ext cx="1224136" cy="6313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9708"/>
            <a:ext cx="3973388" cy="3973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308304" y="6038056"/>
            <a:ext cx="1296144" cy="5592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48700"/>
            <a:ext cx="4313833" cy="431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603" y="116632"/>
            <a:ext cx="5254485" cy="4608512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друг отгадай загадку: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Она на вид одна, большая,</a:t>
            </a:r>
            <a:b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Но в ней сестра сидит вторая,</a:t>
            </a:r>
            <a:b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А третью - во второй найдёшь.</a:t>
            </a:r>
            <a:b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Их друг за дружкой разбирая,</a:t>
            </a:r>
            <a:b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 самой </a:t>
            </a:r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маленькой </a:t>
            </a: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дойдёшь.</a:t>
            </a:r>
            <a:b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Внутри их </a:t>
            </a:r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всех </a:t>
            </a: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- малютка, крошка.</a:t>
            </a:r>
            <a:b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Всё вместе - сувенир </a:t>
            </a:r>
            <a:r>
              <a:rPr lang="ru-RU" sz="2400" b="1" dirty="0" smtClean="0">
                <a:ln w="10541" cmpd="sng">
                  <a:solidFill>
                    <a:schemeClr val="tx1"/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2400" b="1" dirty="0">
              <a:ln w="10541" cmpd="sng">
                <a:solidFill>
                  <a:schemeClr val="tx1"/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куклы Записи в рубрике куклы Дневник Мичуринка : LiveInterne…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7923" y="3789040"/>
            <a:ext cx="4196943" cy="309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Ложка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509120"/>
            <a:ext cx="4172347" cy="208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Игрушки. Игрушки в интернет-магазине детских товаров Бамбини…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101791"/>
            <a:ext cx="4000036" cy="332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hlinkClick r:id="rId4" action="ppaction://hlinksldjump"/>
          </p:cNvPr>
          <p:cNvSpPr txBox="1"/>
          <p:nvPr/>
        </p:nvSpPr>
        <p:spPr>
          <a:xfrm>
            <a:off x="2444396" y="5805264"/>
            <a:ext cx="11772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ложка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hlinkClick r:id="rId6" action="ppaction://hlinksldjump"/>
          </p:cNvPr>
          <p:cNvSpPr txBox="1"/>
          <p:nvPr/>
        </p:nvSpPr>
        <p:spPr>
          <a:xfrm>
            <a:off x="5381859" y="2744291"/>
            <a:ext cx="1911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неваляшка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hlinkClick r:id="rId2" action="ppaction://hlinksldjump"/>
          </p:cNvPr>
          <p:cNvSpPr txBox="1"/>
          <p:nvPr/>
        </p:nvSpPr>
        <p:spPr>
          <a:xfrm>
            <a:off x="7415984" y="3406215"/>
            <a:ext cx="1756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матрешка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078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rId6" action="ppaction://hlinksldjump" highlightClick="1"/>
            <a:hlinkHover r:id="rId6" action="ppaction://hlinksldjump"/>
          </p:cNvPr>
          <p:cNvSpPr/>
          <p:nvPr/>
        </p:nvSpPr>
        <p:spPr>
          <a:xfrm>
            <a:off x="7075099" y="5517232"/>
            <a:ext cx="1550037" cy="8976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6076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3446" y="472514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596336" y="5733256"/>
            <a:ext cx="1152128" cy="8640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52723"/>
            <a:ext cx="4122413" cy="412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13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668344" y="5949280"/>
            <a:ext cx="1080120" cy="7200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08497"/>
            <a:ext cx="4320480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13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Назови вид росписи который здесь изображен</a:t>
            </a:r>
            <a:endParaRPr lang="ru-RU" dirty="0"/>
          </a:p>
        </p:txBody>
      </p:sp>
      <p:pic>
        <p:nvPicPr>
          <p:cNvPr id="50180" name="Picture 4" descr="&quot;Урок по теме Городецкая роспись &quot;Волшебные узоры&quot; - Новости образования России, Украины, Белоруссии &quot; Подроб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4057890" cy="2407256"/>
          </a:xfrm>
          <a:prstGeom prst="rect">
            <a:avLst/>
          </a:prstGeom>
          <a:noFill/>
          <a:ln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МОЯ РОССИЯ Записи в рубрике МОЯ РОССИЯ Ya-Dezi : LiveInterne…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304" y="1556792"/>
            <a:ext cx="4029808" cy="2407256"/>
          </a:xfrm>
          <a:prstGeom prst="rect">
            <a:avLst/>
          </a:prstGeom>
          <a:noFill/>
          <a:ln>
            <a:solidFill>
              <a:srgbClr val="66FFFF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с одним вырезанным углом 4"/>
          <p:cNvSpPr/>
          <p:nvPr/>
        </p:nvSpPr>
        <p:spPr>
          <a:xfrm>
            <a:off x="395536" y="4581128"/>
            <a:ext cx="3635896" cy="864096"/>
          </a:xfrm>
          <a:prstGeom prst="snip1Rect">
            <a:avLst/>
          </a:prstGeom>
          <a:solidFill>
            <a:srgbClr val="99FFCC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 action="ppaction://hlinksldjump"/>
              </a:rPr>
              <a:t>Хохломская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linkClick r:id="rId4" action="ppaction://hlinksldjump"/>
              </a:rPr>
              <a:t> 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>
            <a:off x="2627784" y="5790117"/>
            <a:ext cx="3528392" cy="864096"/>
          </a:xfrm>
          <a:prstGeom prst="snip1Rect">
            <a:avLst/>
          </a:prstGeom>
          <a:solidFill>
            <a:srgbClr val="99FFCC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 action="ppaction://hlinksldjump"/>
              </a:rPr>
              <a:t>Городецкая</a:t>
            </a:r>
            <a:r>
              <a:rPr lang="ru-RU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linkClick r:id="rId5" action="ppaction://hlinksldjump"/>
              </a:rPr>
              <a:t> </a:t>
            </a:r>
            <a:endParaRPr lang="ru-RU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Прямоугольник с одним вырезанным углом 10">
            <a:hlinkClick r:id="rId6" action="ppaction://hlinksldjump"/>
          </p:cNvPr>
          <p:cNvSpPr/>
          <p:nvPr/>
        </p:nvSpPr>
        <p:spPr>
          <a:xfrm>
            <a:off x="4934651" y="4581128"/>
            <a:ext cx="3553504" cy="864096"/>
          </a:xfrm>
          <a:prstGeom prst="snip1Rect">
            <a:avLst/>
          </a:prstGeom>
          <a:solidFill>
            <a:srgbClr val="99FFCC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 action="ppaction://hlinksldjump"/>
              </a:rPr>
              <a:t>Полхов-майданская</a:t>
            </a:r>
            <a:endParaRPr lang="ru-RU" sz="2800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1098.4508" end="17418.2907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idx="1"/>
          </p:nvPr>
        </p:nvSpPr>
        <p:spPr>
          <a:xfrm>
            <a:off x="395536" y="692696"/>
            <a:ext cx="8229600" cy="24482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8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правляющая кнопка: домой 9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812360" y="5805264"/>
            <a:ext cx="1152128" cy="8366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23802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380312" y="5589240"/>
            <a:ext cx="1244824" cy="9361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668344" y="6038056"/>
            <a:ext cx="1080120" cy="7033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692696"/>
            <a:ext cx="4612578" cy="461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380312" y="6038056"/>
            <a:ext cx="1512168" cy="7033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04013"/>
            <a:ext cx="4501885" cy="450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upload.wikimedia.org/wikipedia/commons/thumb/b/b7/Nizhny_Novgorod_Chkalov_Monument_and_Georgievskaya_Tower.jpg/1024px-Nizhny_Novgorod_Chkalov_Monument_and_Georgievskaya_Tow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6632"/>
            <a:ext cx="2809627" cy="18959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https://upload.wikimedia.org/wikipedia/commons/thumb/2/25/Nizhny_Novgorod._View_to_Zachatyevskaya_Tower.jpg/800px-Nizhny_Novgorod._View_to_Zachatyevskaya_Tow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995" y="116632"/>
            <a:ext cx="2376264" cy="1895950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8" name="Picture 6" descr="https://upload.wikimedia.org/wikipedia/commons/thumb/0/00/Nizhny_Novgorod_Ivanovskaya_Tower_of_Kremlin.jpg/800px-Nizhny_Novgorod_Ivanovskaya_Tower_of_Kreml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4" y="3094088"/>
            <a:ext cx="2809627" cy="1833096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s://upload.wikimedia.org/wikipedia/commons/thumb/7/7d/%D0%9A%D0%BE%D1%80%D0%BE%D0%BC%D1%8B%D1%81%D0%BB%D0%BE%D0%B2%D0%B0_%D0%B1%D0%B0%D1%88%D0%BD%D1%8F.jpg/800px-%D0%9A%D0%BE%D1%80%D0%BE%D0%BC%D1%8B%D1%81%D0%BB%D0%BE%D0%B2%D0%B0_%D0%B1%D0%B0%D1%88%D0%BD%D1%8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42973"/>
            <a:ext cx="2323230" cy="188421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62" name="Picture 10" descr="https://upload.wikimedia.org/wikipedia/commons/thumb/8/87/Nizhny_Novgorod_banner.jpg/1920px-Nizhny_Novgorod_ban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5178050"/>
            <a:ext cx="7446169" cy="1696911"/>
          </a:xfrm>
          <a:prstGeom prst="rect">
            <a:avLst/>
          </a:prstGeom>
          <a:noFill/>
          <a:ln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5-конечная звезда 3"/>
          <p:cNvSpPr/>
          <p:nvPr/>
        </p:nvSpPr>
        <p:spPr>
          <a:xfrm>
            <a:off x="2646758" y="2739812"/>
            <a:ext cx="1831902" cy="1841316"/>
          </a:xfrm>
          <a:prstGeom prst="star5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 action="ppaction://hlinksldjump"/>
              </a:rPr>
              <a:t>5</a:t>
            </a:r>
            <a:endParaRPr lang="ru-RU" sz="4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12-конечная звезда 4"/>
          <p:cNvSpPr/>
          <p:nvPr/>
        </p:nvSpPr>
        <p:spPr>
          <a:xfrm>
            <a:off x="4644008" y="3426375"/>
            <a:ext cx="1728192" cy="1512168"/>
          </a:xfrm>
          <a:prstGeom prst="star1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action="ppaction://hlinksldjump"/>
              </a:rPr>
              <a:t>13</a:t>
            </a:r>
            <a:endParaRPr lang="ru-RU" sz="4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4-конечная звезда 5"/>
          <p:cNvSpPr/>
          <p:nvPr/>
        </p:nvSpPr>
        <p:spPr>
          <a:xfrm>
            <a:off x="5189401" y="1513798"/>
            <a:ext cx="1933550" cy="1972496"/>
          </a:xfrm>
          <a:prstGeom prst="star4">
            <a:avLst>
              <a:gd name="adj" fmla="val 2308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 action="ppaction://hlinksldjump"/>
              </a:rPr>
              <a:t>4</a:t>
            </a:r>
            <a:endParaRPr lang="ru-RU" sz="44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455079"/>
            <a:ext cx="5556813" cy="1737944"/>
          </a:xfrm>
        </p:spPr>
        <p:txBody>
          <a:bodyPr>
            <a:normAutofit fontScale="90000"/>
          </a:bodyPr>
          <a:lstStyle/>
          <a:p>
            <a:r>
              <a:rPr lang="ru-RU" dirty="0"/>
              <a:t>Сколько </a:t>
            </a:r>
            <a:r>
              <a:rPr lang="ru-RU" dirty="0" smtClean="0"/>
              <a:t>башен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Нижегородском</a:t>
            </a:r>
            <a:br>
              <a:rPr lang="ru-RU" dirty="0" smtClean="0"/>
            </a:br>
            <a:r>
              <a:rPr lang="ru-RU" dirty="0" smtClean="0"/>
              <a:t> Кремле</a:t>
            </a:r>
            <a:r>
              <a:rPr lang="ru-RU" dirty="0"/>
              <a:t>?   </a:t>
            </a:r>
          </a:p>
        </p:txBody>
      </p:sp>
      <p:sp>
        <p:nvSpPr>
          <p:cNvPr id="7" name="8-конечная звезда 6"/>
          <p:cNvSpPr/>
          <p:nvPr/>
        </p:nvSpPr>
        <p:spPr>
          <a:xfrm>
            <a:off x="1341127" y="1772816"/>
            <a:ext cx="1805013" cy="1454460"/>
          </a:xfrm>
          <a:prstGeom prst="star8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 action="ppaction://hlinksldjump"/>
              </a:rPr>
              <a:t>8</a:t>
            </a:r>
            <a:endParaRPr lang="ru-RU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380312" y="5517232"/>
            <a:ext cx="1244824" cy="8976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596336" y="6038056"/>
            <a:ext cx="1224136" cy="6313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7" y="366615"/>
            <a:ext cx="4108522" cy="410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12360" y="5733256"/>
            <a:ext cx="1080120" cy="10081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94607"/>
            <a:ext cx="4180530" cy="41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70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596336" y="6038056"/>
            <a:ext cx="1152128" cy="6313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438623"/>
            <a:ext cx="4036514" cy="40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52928" cy="144016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самая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башня в Нижегородском Кремле? 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832" y="2060848"/>
            <a:ext cx="3211997" cy="2305142"/>
          </a:xfrm>
          <a:prstGeom prst="rect">
            <a:avLst/>
          </a:prstGeom>
          <a:ln>
            <a:solidFill>
              <a:srgbClr val="008000"/>
            </a:solidFill>
          </a:ln>
          <a:scene3d>
            <a:camera prst="isometricOffAxis1Right"/>
            <a:lightRig rig="threePt" dir="t"/>
          </a:scene3d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2060848"/>
            <a:ext cx="3190044" cy="2235624"/>
          </a:xfrm>
          <a:prstGeom prst="rect">
            <a:avLst/>
          </a:prstGeom>
          <a:ln>
            <a:solidFill>
              <a:srgbClr val="008000"/>
            </a:solidFill>
          </a:ln>
          <a:scene3d>
            <a:camera prst="isometricOffAxis2Left"/>
            <a:lightRig rig="threePt" dir="t"/>
          </a:scene3d>
        </p:spPr>
      </p:pic>
      <p:sp>
        <p:nvSpPr>
          <p:cNvPr id="5" name="Прямоугольник с одним вырезанным углом 4">
            <a:hlinkClick r:id="rId4" action="ppaction://hlinksldjump"/>
          </p:cNvPr>
          <p:cNvSpPr/>
          <p:nvPr/>
        </p:nvSpPr>
        <p:spPr>
          <a:xfrm>
            <a:off x="6321884" y="4365990"/>
            <a:ext cx="2736304" cy="1151242"/>
          </a:xfrm>
          <a:prstGeom prst="snip1Rect">
            <a:avLst/>
          </a:prstGeom>
          <a:gradFill flip="none" rotWithShape="1">
            <a:gsLst>
              <a:gs pos="0">
                <a:srgbClr val="13F93F">
                  <a:shade val="30000"/>
                  <a:satMod val="115000"/>
                </a:srgbClr>
              </a:gs>
              <a:gs pos="50000">
                <a:srgbClr val="13F93F">
                  <a:shade val="67500"/>
                  <a:satMod val="115000"/>
                </a:srgbClr>
              </a:gs>
              <a:gs pos="100000">
                <a:srgbClr val="13F93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Коромыслова башня</a:t>
            </a:r>
          </a:p>
        </p:txBody>
      </p:sp>
      <p:sp>
        <p:nvSpPr>
          <p:cNvPr id="6" name="Прямоугольник с одним вырезанным углом 5">
            <a:hlinkClick r:id="rId6" action="ppaction://hlinksldjump"/>
          </p:cNvPr>
          <p:cNvSpPr/>
          <p:nvPr/>
        </p:nvSpPr>
        <p:spPr>
          <a:xfrm>
            <a:off x="2882729" y="5805264"/>
            <a:ext cx="3550084" cy="802951"/>
          </a:xfrm>
          <a:prstGeom prst="snip1Rect">
            <a:avLst/>
          </a:prstGeom>
          <a:gradFill flip="none" rotWithShape="1">
            <a:gsLst>
              <a:gs pos="0">
                <a:srgbClr val="13F93F">
                  <a:shade val="30000"/>
                  <a:satMod val="115000"/>
                </a:srgbClr>
              </a:gs>
              <a:gs pos="50000">
                <a:srgbClr val="13F93F">
                  <a:shade val="67500"/>
                  <a:satMod val="115000"/>
                </a:srgbClr>
              </a:gs>
              <a:gs pos="100000">
                <a:srgbClr val="13F93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Георгиевская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башня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одним вырезанным углом 6">
            <a:hlinkClick r:id="rId2" action="ppaction://hlinksldjump"/>
          </p:cNvPr>
          <p:cNvSpPr/>
          <p:nvPr/>
        </p:nvSpPr>
        <p:spPr>
          <a:xfrm>
            <a:off x="288165" y="4437953"/>
            <a:ext cx="2736304" cy="1007316"/>
          </a:xfrm>
          <a:prstGeom prst="snip1Rect">
            <a:avLst/>
          </a:prstGeom>
          <a:gradFill flip="none" rotWithShape="1">
            <a:gsLst>
              <a:gs pos="0">
                <a:srgbClr val="13F93F">
                  <a:shade val="30000"/>
                  <a:satMod val="115000"/>
                </a:srgbClr>
              </a:gs>
              <a:gs pos="50000">
                <a:srgbClr val="13F93F">
                  <a:shade val="67500"/>
                  <a:satMod val="115000"/>
                </a:srgbClr>
              </a:gs>
              <a:gs pos="100000">
                <a:srgbClr val="13F93F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solidFill>
              <a:srgbClr val="008000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Дмитриевская башня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upload.wikimedia.org/wikipedia/commons/thumb/b/b7/Nizhny_Novgorod_Chkalov_Monument_and_Georgievskaya_Tower.jpg/1024px-Nizhny_Novgorod_Chkalov_Monument_and_Georgievskaya_Tower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889887"/>
            <a:ext cx="2763830" cy="1892397"/>
          </a:xfrm>
          <a:prstGeom prst="rect">
            <a:avLst/>
          </a:prstGeom>
          <a:noFill/>
          <a:ln>
            <a:solidFill>
              <a:srgbClr val="008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635896" y="60250"/>
            <a:ext cx="5100490" cy="151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60250"/>
            <a:ext cx="2808312" cy="2272622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703880" y="5996538"/>
            <a:ext cx="1368152" cy="8366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4994" y="2033957"/>
            <a:ext cx="48182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Дмитриевская башня,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т.к. самая большая из башен, стоит в центре города и у неё широкий вход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6076" y="1434654"/>
            <a:ext cx="3131880" cy="2524777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4695114"/>
            <a:ext cx="2777137" cy="1804940"/>
          </a:xfrm>
          <a:prstGeom prst="rect">
            <a:avLst/>
          </a:prstGeom>
          <a:ln>
            <a:solidFill>
              <a:srgbClr val="FFFF0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4185162"/>
            <a:ext cx="3382509" cy="2536882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"/>
          <p:cNvSpPr txBox="1">
            <a:spLocks/>
          </p:cNvSpPr>
          <p:nvPr/>
        </p:nvSpPr>
        <p:spPr>
          <a:xfrm>
            <a:off x="395536" y="50851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Управляющая кнопка: назад 9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84368" y="6038056"/>
            <a:ext cx="1008112" cy="6313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9" y="654647"/>
            <a:ext cx="3820490" cy="382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2698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956376" y="5733256"/>
            <a:ext cx="864096" cy="8640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22599"/>
            <a:ext cx="4252538" cy="4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84368" y="5733256"/>
            <a:ext cx="864096" cy="7200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94607"/>
            <a:ext cx="4180530" cy="41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каком городе Нижегородской области находится музей самоваров?</a:t>
            </a:r>
            <a:endParaRPr lang="ru-RU" dirty="0"/>
          </a:p>
        </p:txBody>
      </p:sp>
      <p:pic>
        <p:nvPicPr>
          <p:cNvPr id="3" name="Рисунок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1880" y="4077072"/>
            <a:ext cx="2088232" cy="2603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0075" y="1279982"/>
            <a:ext cx="2684320" cy="20132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9538" y="1916832"/>
            <a:ext cx="2672916" cy="20046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146" name="Picture 2" descr="В результате пожара в Нижегородской области погибли семь человек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317442"/>
            <a:ext cx="2584426" cy="193832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Поездка в Горький (Нижний Новгород).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2672916" cy="19230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Распишу тебя под хохлому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2469" y="4288283"/>
            <a:ext cx="2672916" cy="178194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0835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059832" y="476672"/>
            <a:ext cx="5832648" cy="11861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-20428"/>
            <a:ext cx="3240360" cy="2913284"/>
          </a:xfrm>
          <a:prstGeom prst="rect">
            <a:avLst/>
          </a:prstGeom>
        </p:spPr>
      </p:pic>
      <p:sp>
        <p:nvSpPr>
          <p:cNvPr id="2" name="Управляющая кнопка: домой 1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075099" y="5517232"/>
            <a:ext cx="1550037" cy="8976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ПРЯНИКИ. Тульские ПРЯНИКИ. Заварные ПРЯНИКИ. Как готовить ПР…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4895" y="1657143"/>
            <a:ext cx="4267200" cy="28384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г. Городец - Нижегородская туристическая компания &quot;Капитал-Т…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336" y="3513584"/>
            <a:ext cx="4063008" cy="304725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76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524328" y="6038056"/>
            <a:ext cx="1296144" cy="7033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1" y="222599"/>
            <a:ext cx="4252538" cy="425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0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922072" y="5716104"/>
            <a:ext cx="1042416" cy="104241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5" y="438623"/>
            <a:ext cx="4036514" cy="40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0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8028384" y="5733256"/>
            <a:ext cx="864096" cy="60960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9" y="654647"/>
            <a:ext cx="3820490" cy="382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0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84368" y="5733256"/>
            <a:ext cx="792088" cy="7920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5" y="798663"/>
            <a:ext cx="3676474" cy="3676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1601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Управляющая кнопка: назад 1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12360" y="5733256"/>
            <a:ext cx="936104" cy="8640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9" y="294607"/>
            <a:ext cx="4180530" cy="4180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42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nimated Dragon Flies White Graphic and Picture Imagesize: 29 kiloby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7012502">
            <a:off x="6592648" y="386731"/>
            <a:ext cx="2534823" cy="3636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rgbClr val="FF0066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Поздравляю тебя мой дорогой друг,  ты прошел игру.</a:t>
            </a:r>
            <a:br>
              <a:rPr lang="ru-RU" b="1" cap="all" dirty="0" smtClean="0">
                <a:ln w="9000" cmpd="sng">
                  <a:solidFill>
                    <a:srgbClr val="FF0066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b="1" cap="all" dirty="0" smtClean="0">
                <a:ln w="9000" cmpd="sng">
                  <a:solidFill>
                    <a:srgbClr val="FF0066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До новых встреч…</a:t>
            </a:r>
            <a:endParaRPr lang="ru-RU" b="1" cap="all" dirty="0">
              <a:ln w="9000" cmpd="sng">
                <a:solidFill>
                  <a:srgbClr val="FF0066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Picture 8" descr="Дракончик Гоша. (Александр Вихор) / Стихи.ру - национальный сервер современной поэзи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05078"/>
            <a:ext cx="3937248" cy="391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Неизвестен - Апплодисменты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end="257728.1456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572000" y="6021288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07480">
            <a:off x="234317" y="1797598"/>
            <a:ext cx="2089969" cy="1457796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7" name="Picture 6" descr="Россия Освободится Нашими Силами - В Дзержинске народ выступает против политики Единой России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94599">
            <a:off x="2329525" y="2393748"/>
            <a:ext cx="2129329" cy="148931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Поездка в Горький (Нижний Новгород).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85791">
            <a:off x="381761" y="3447130"/>
            <a:ext cx="1927839" cy="151089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ПРЯНИКИ. Тульские ПРЯНИКИ. Заварные ПРЯНИКИ. Как готовить ПР…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7846">
            <a:off x="2335326" y="4322072"/>
            <a:ext cx="1971221" cy="140673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Фото жизнь - Сергей Уланов - Мои фотографии - Нижний Новгоро…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208335">
            <a:off x="566960" y="5186470"/>
            <a:ext cx="1968670" cy="144781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22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812360" y="6038056"/>
            <a:ext cx="1008112" cy="6313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3" y="510631"/>
            <a:ext cx="3964506" cy="39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7444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036496" cy="1143000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Назови, в какой области ты живёшь?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26079" y="1784944"/>
            <a:ext cx="5328592" cy="108012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linkClick r:id="rId2" action="ppaction://hlinksldjump"/>
              </a:rPr>
              <a:t>В Горьковской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27784" y="3160180"/>
            <a:ext cx="5328592" cy="108012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linkClick r:id="rId3" action="ppaction://hlinksldjump"/>
              </a:rPr>
              <a:t>В Нижегородской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525869" y="4653136"/>
            <a:ext cx="5328592" cy="10801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linkClick r:id="rId4" action="ppaction://hlinksldjump"/>
              </a:rPr>
              <a:t>В </a:t>
            </a:r>
            <a:r>
              <a:rPr lang="ru-RU" sz="32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linkClick r:id="rId4" action="ppaction://hlinksldjump"/>
              </a:rPr>
              <a:t>Д</a:t>
            </a:r>
            <a:r>
              <a:rPr lang="ru-RU" sz="32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hlinkClick r:id="rId4" action="ppaction://hlinksldjump"/>
              </a:rPr>
              <a:t>зержинской</a:t>
            </a:r>
            <a:endParaRPr lang="ru-RU" sz="32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052" name="Picture 4" descr="Самые красивые места Нижнего Новгорода Хороший отдыХ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271092"/>
            <a:ext cx="3185393" cy="245178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Россия Освободится Нашими Силами - В Дзержинске народ выступает против политики Единой России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196752"/>
            <a:ext cx="2554269" cy="191766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2357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395536" y="692696"/>
            <a:ext cx="8229600" cy="244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8800" b="1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Молодец!</a:t>
            </a:r>
            <a:endParaRPr lang="ru-RU" sz="8800" b="1" dirty="0">
              <a:ln>
                <a:solidFill>
                  <a:srgbClr val="FF0000"/>
                </a:solidFill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ебёнок-) - смех ребёнка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>
                  <p14:trim st="1098.4508" end="17418.2907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95536" y="5805264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2060848"/>
            <a:ext cx="5095387" cy="4581068"/>
          </a:xfrm>
          <a:prstGeom prst="rect">
            <a:avLst/>
          </a:prstGeom>
        </p:spPr>
      </p:pic>
      <p:sp>
        <p:nvSpPr>
          <p:cNvPr id="9" name="Управляющая кнопка: домой 8">
            <a:hlinkClick r:id="" action="ppaction://hlinkshowjump?jump=firstslide" highlightClick="1"/>
            <a:hlinkHover r:id="rId6" action="ppaction://hlinksldjump"/>
          </p:cNvPr>
          <p:cNvSpPr/>
          <p:nvPr/>
        </p:nvSpPr>
        <p:spPr>
          <a:xfrm>
            <a:off x="7812360" y="5805264"/>
            <a:ext cx="812776" cy="83665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3872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95536" y="5085184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 ещё раз . . .</a:t>
            </a:r>
            <a:endParaRPr lang="ru-RU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Управляющая кнопка: назад 7">
            <a:hlinkClick r:id="" action="ppaction://hlinkshowjump?jump=previousslide" highlightClick="1"/>
            <a:hlinkHover r:id="rId3" action="ppaction://hlinksldjump"/>
          </p:cNvPr>
          <p:cNvSpPr/>
          <p:nvPr/>
        </p:nvSpPr>
        <p:spPr>
          <a:xfrm>
            <a:off x="7668344" y="6038056"/>
            <a:ext cx="1475656" cy="70331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4" descr="Animated gifs : Dragons collectio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3" y="510631"/>
            <a:ext cx="3964506" cy="396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неправильно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01250" y="5923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065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1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418</Words>
  <Application>Microsoft Office PowerPoint</Application>
  <PresentationFormat>Экран (4:3)</PresentationFormat>
  <Paragraphs>104</Paragraphs>
  <Slides>59</Slides>
  <Notes>0</Notes>
  <HiddenSlides>0</HiddenSlides>
  <MMClips>45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Дидактическая игра</vt:lpstr>
      <vt:lpstr>Слайд 2</vt:lpstr>
      <vt:lpstr>Как зовут людей живущих  в Нижнем Новгороде?</vt:lpstr>
      <vt:lpstr>Слайд 4</vt:lpstr>
      <vt:lpstr>Слайд 5</vt:lpstr>
      <vt:lpstr>Попробуй ещё раз . . .</vt:lpstr>
      <vt:lpstr>Назови, в какой области ты живёшь?</vt:lpstr>
      <vt:lpstr>Слайд 8</vt:lpstr>
      <vt:lpstr>Попробуй ещё раз . . .</vt:lpstr>
      <vt:lpstr>Попробуй ещё раз . . .</vt:lpstr>
      <vt:lpstr>Посмотри внимательно и покажи герб твоего города</vt:lpstr>
      <vt:lpstr>Слайд 12</vt:lpstr>
      <vt:lpstr>Попробуй ещё раз . . .</vt:lpstr>
      <vt:lpstr>Попробуй ещё раз . . .</vt:lpstr>
      <vt:lpstr>Какие реки омывают Нижний Новгород?</vt:lpstr>
      <vt:lpstr>Слайд 16</vt:lpstr>
      <vt:lpstr>Попробуй ещё раз . . .</vt:lpstr>
      <vt:lpstr>Попробуй ещё раз . . .</vt:lpstr>
      <vt:lpstr>Посмотри внимательно и покажи герб Нижегородской губернии?</vt:lpstr>
      <vt:lpstr>Слайд 20</vt:lpstr>
      <vt:lpstr>Попробуй ещё раз . . .</vt:lpstr>
      <vt:lpstr>Попробуй ещё раз . . .</vt:lpstr>
      <vt:lpstr>Посмотри на фотографии и назови, на какой улице г. Нижнего Новгорода находятся эти памятники?</vt:lpstr>
      <vt:lpstr>Слайд 24</vt:lpstr>
      <vt:lpstr>Попробуй ещё раз . . .</vt:lpstr>
      <vt:lpstr>Попробуй ещё раз . . .</vt:lpstr>
      <vt:lpstr>Посмотри на изображения и покажи Спасский (Староярмарочный) собор – одно из немногих зданий ярмарки</vt:lpstr>
      <vt:lpstr>Слайд 28</vt:lpstr>
      <vt:lpstr>Попробуй ещё раз . . .  так как это – Карповская церковь</vt:lpstr>
      <vt:lpstr>Попробуй ещё раз . . . так как – Церковь Александра Невского</vt:lpstr>
      <vt:lpstr>Посмотри на данную роспись.  Как она называется?</vt:lpstr>
      <vt:lpstr>Слайд 32</vt:lpstr>
      <vt:lpstr>Попробуй ещё раз . . .</vt:lpstr>
      <vt:lpstr>Попробуй ещё раз . . .</vt:lpstr>
      <vt:lpstr>Дорогой друг отгадай загадку:  Она на вид одна, большая, Но в ней сестра сидит вторая, А третью - во второй найдёшь. Их друг за дружкой разбирая, До самой маленькой дойдёшь. Внутри их всех - малютка, крошка. Всё вместе - сувенир …</vt:lpstr>
      <vt:lpstr>Слайд 36</vt:lpstr>
      <vt:lpstr>Попробуй ещё раз . . .</vt:lpstr>
      <vt:lpstr>Попробуй ещё раз . . .</vt:lpstr>
      <vt:lpstr>Назови вид росписи который здесь изображен</vt:lpstr>
      <vt:lpstr>Слайд 40</vt:lpstr>
      <vt:lpstr>Попробуй ещё раз . . .</vt:lpstr>
      <vt:lpstr>Попробуй ещё раз . . .</vt:lpstr>
      <vt:lpstr>Сколько башен  в  Нижегородском  Кремле?   </vt:lpstr>
      <vt:lpstr>Слайд 44</vt:lpstr>
      <vt:lpstr>Попробуй ещё раз . . .</vt:lpstr>
      <vt:lpstr>Попробуй ещё раз . . .</vt:lpstr>
      <vt:lpstr>Попробуй ещё раз . . .</vt:lpstr>
      <vt:lpstr>Как называется  самая главная башня в Нижегородском Кремле?  </vt:lpstr>
      <vt:lpstr>Слайд 49</vt:lpstr>
      <vt:lpstr>Попробуй ещё раз . . .</vt:lpstr>
      <vt:lpstr>Попробуй ещё раз . . .</vt:lpstr>
      <vt:lpstr>В каком городе Нижегородской области находится музей самоваров?</vt:lpstr>
      <vt:lpstr>Слайд 53</vt:lpstr>
      <vt:lpstr>Попробуй ещё раз . . .</vt:lpstr>
      <vt:lpstr>Попробуй ещё раз . . .</vt:lpstr>
      <vt:lpstr>Попробуй ещё раз . . .</vt:lpstr>
      <vt:lpstr>Попробуй ещё раз . . .</vt:lpstr>
      <vt:lpstr>Попробуй ещё раз . . .</vt:lpstr>
      <vt:lpstr>Поздравляю тебя мой дорогой друг,  ты прошел игру. До новых встреч…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Дидактическая игра по ознакомлению  с окружающим миром</dc:title>
  <dc:creator>дейзи</dc:creator>
  <cp:lastModifiedBy>Windows</cp:lastModifiedBy>
  <cp:revision>62</cp:revision>
  <dcterms:created xsi:type="dcterms:W3CDTF">2014-10-11T06:47:14Z</dcterms:created>
  <dcterms:modified xsi:type="dcterms:W3CDTF">2021-03-22T09:22:48Z</dcterms:modified>
</cp:coreProperties>
</file>