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  <p:sldId id="269" r:id="rId13"/>
    <p:sldId id="266" r:id="rId14"/>
    <p:sldId id="268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EF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88" autoAdjust="0"/>
    <p:restoredTop sz="89499" autoAdjust="0"/>
  </p:normalViewPr>
  <p:slideViewPr>
    <p:cSldViewPr>
      <p:cViewPr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28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9036496" cy="14700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1484784"/>
            <a:ext cx="5111750" cy="46413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940"/>
            <a:ext cx="8784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340768"/>
            <a:ext cx="77768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57364"/>
            <a:ext cx="9036496" cy="201622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работы с семьями воспитанников по нравственно-патриотическому воспитанию в условиях детского сада»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500042"/>
            <a:ext cx="6053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«Детский сад № 130»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1429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_056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3571876"/>
            <a:ext cx="4572000" cy="3028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571480"/>
            <a:ext cx="60722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Викторины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57148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_0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1802" y="2714620"/>
            <a:ext cx="2946818" cy="2357454"/>
          </a:xfrm>
          <a:prstGeom prst="rect">
            <a:avLst/>
          </a:prstGeom>
        </p:spPr>
      </p:pic>
      <p:pic>
        <p:nvPicPr>
          <p:cNvPr id="5" name="Рисунок 4" descr="DSC_06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357430"/>
            <a:ext cx="2429183" cy="1619700"/>
          </a:xfrm>
          <a:prstGeom prst="rect">
            <a:avLst/>
          </a:prstGeom>
        </p:spPr>
      </p:pic>
      <p:pic>
        <p:nvPicPr>
          <p:cNvPr id="6" name="Рисунок 5" descr="DSC_0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643446"/>
            <a:ext cx="2522710" cy="1670886"/>
          </a:xfrm>
          <a:prstGeom prst="rect">
            <a:avLst/>
          </a:prstGeom>
        </p:spPr>
      </p:pic>
      <p:pic>
        <p:nvPicPr>
          <p:cNvPr id="7" name="Рисунок 6" descr="DSC_0688.JPG"/>
          <p:cNvPicPr>
            <a:picLocks noChangeAspect="1"/>
          </p:cNvPicPr>
          <p:nvPr/>
        </p:nvPicPr>
        <p:blipFill>
          <a:blip r:embed="rId6" cstate="print"/>
          <a:srcRect t="5475"/>
          <a:stretch>
            <a:fillRect/>
          </a:stretch>
        </p:blipFill>
        <p:spPr>
          <a:xfrm>
            <a:off x="6215074" y="2214554"/>
            <a:ext cx="2786050" cy="1755938"/>
          </a:xfrm>
          <a:prstGeom prst="rect">
            <a:avLst/>
          </a:prstGeom>
        </p:spPr>
      </p:pic>
      <p:pic>
        <p:nvPicPr>
          <p:cNvPr id="8" name="Рисунок 7" descr="DSC_0706.JPG"/>
          <p:cNvPicPr>
            <a:picLocks noChangeAspect="1"/>
          </p:cNvPicPr>
          <p:nvPr/>
        </p:nvPicPr>
        <p:blipFill>
          <a:blip r:embed="rId7" cstate="print"/>
          <a:srcRect t="788" r="7812"/>
          <a:stretch>
            <a:fillRect/>
          </a:stretch>
        </p:blipFill>
        <p:spPr>
          <a:xfrm>
            <a:off x="6143636" y="4572008"/>
            <a:ext cx="2500298" cy="1794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71736" y="1428736"/>
            <a:ext cx="3571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«Россия – Родина моя!»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71480"/>
            <a:ext cx="60722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Фотовыставки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 готов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286124"/>
            <a:ext cx="2428892" cy="31412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567" b="4393"/>
          <a:stretch/>
        </p:blipFill>
        <p:spPr>
          <a:xfrm>
            <a:off x="3143240" y="1928802"/>
            <a:ext cx="3643338" cy="1840121"/>
          </a:xfrm>
          <a:prstGeom prst="rect">
            <a:avLst/>
          </a:prstGeom>
        </p:spPr>
      </p:pic>
      <p:pic>
        <p:nvPicPr>
          <p:cNvPr id="8" name="Рисунок 7" descr="DSCN0794.JPG"/>
          <p:cNvPicPr>
            <a:picLocks noChangeAspect="1"/>
          </p:cNvPicPr>
          <p:nvPr/>
        </p:nvPicPr>
        <p:blipFill>
          <a:blip r:embed="rId5" cstate="print"/>
          <a:srcRect t="4166" b="4166"/>
          <a:stretch>
            <a:fillRect/>
          </a:stretch>
        </p:blipFill>
        <p:spPr>
          <a:xfrm>
            <a:off x="4000496" y="4357694"/>
            <a:ext cx="3000396" cy="20627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7554" y="1428736"/>
            <a:ext cx="328614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Гордость нашей семьи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2571744"/>
            <a:ext cx="25717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Наша дружная семья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4" y="3857628"/>
            <a:ext cx="307183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Моя мамочка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1802" y="285728"/>
            <a:ext cx="3929090" cy="3240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5918" y="3643314"/>
            <a:ext cx="534233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в городских спортивных праздниках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517346">
            <a:off x="488766" y="4327598"/>
            <a:ext cx="1508903" cy="2011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536" y="6292333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Участие  и победы  родителей в городских  и областных  конкурсах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82" t="6195" r="2699" b="14914"/>
          <a:stretch/>
        </p:blipFill>
        <p:spPr>
          <a:xfrm rot="20746564">
            <a:off x="4059597" y="4289916"/>
            <a:ext cx="1419970" cy="18211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4" t="4242" r="2786" b="21134"/>
          <a:stretch/>
        </p:blipFill>
        <p:spPr>
          <a:xfrm rot="1302594">
            <a:off x="5253924" y="4509734"/>
            <a:ext cx="1394195" cy="16936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8" t="1332" r="3927" b="5556"/>
          <a:stretch/>
        </p:blipFill>
        <p:spPr>
          <a:xfrm>
            <a:off x="7240860" y="4721451"/>
            <a:ext cx="1160110" cy="1615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58469">
            <a:off x="1502324" y="4354842"/>
            <a:ext cx="1517412" cy="214640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37812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71480"/>
            <a:ext cx="60722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-9688bf52b127d9a3b8e22c5a0cb13557-V.jpg"/>
          <p:cNvPicPr>
            <a:picLocks noChangeAspect="1"/>
          </p:cNvPicPr>
          <p:nvPr/>
        </p:nvPicPr>
        <p:blipFill>
          <a:blip r:embed="rId3"/>
          <a:srcRect t="18055" r="2343"/>
          <a:stretch>
            <a:fillRect/>
          </a:stretch>
        </p:blipFill>
        <p:spPr>
          <a:xfrm>
            <a:off x="428596" y="1857364"/>
            <a:ext cx="2648132" cy="1785950"/>
          </a:xfrm>
          <a:prstGeom prst="rect">
            <a:avLst/>
          </a:prstGeom>
        </p:spPr>
      </p:pic>
      <p:pic>
        <p:nvPicPr>
          <p:cNvPr id="5" name="Рисунок 4" descr="IMG-3d37269cdec3dd9efa93720eb753e378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214554"/>
            <a:ext cx="2786082" cy="1567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oR3Z2jwlQh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1500174"/>
            <a:ext cx="208956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57224" y="4143380"/>
            <a:ext cx="47863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для родителей буклетов, памяток, презентаций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03" t="19949" r="18736" b="15448"/>
          <a:stretch/>
        </p:blipFill>
        <p:spPr>
          <a:xfrm>
            <a:off x="571472" y="4929198"/>
            <a:ext cx="1963026" cy="1513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989" t="20859" r="18735" b="11334"/>
          <a:stretch/>
        </p:blipFill>
        <p:spPr>
          <a:xfrm>
            <a:off x="3071802" y="4929198"/>
            <a:ext cx="2000264" cy="1534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44" t="20487" r="18967" b="11544"/>
          <a:stretch/>
        </p:blipFill>
        <p:spPr>
          <a:xfrm>
            <a:off x="5429256" y="4929198"/>
            <a:ext cx="2071702" cy="1589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886" y="714356"/>
            <a:ext cx="6643766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применять современные подходы взаимодействия детского сада и семьи в нравственно-патриотическом воспитании дошкольников.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проблемам </a:t>
            </a: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 – патриотического воспитания детей способствует установлению благоприятного микроклимата в отношениях  между воспитателями, детьми и родителями.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1429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DSC_0660.JPG"/>
          <p:cNvPicPr>
            <a:picLocks noChangeAspect="1"/>
          </p:cNvPicPr>
          <p:nvPr/>
        </p:nvPicPr>
        <p:blipFill>
          <a:blip r:embed="rId3" cstate="print"/>
          <a:srcRect l="10937" t="31127" r="1562"/>
          <a:stretch>
            <a:fillRect/>
          </a:stretch>
        </p:blipFill>
        <p:spPr>
          <a:xfrm>
            <a:off x="2214546" y="3786190"/>
            <a:ext cx="5072098" cy="2644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42860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2214554"/>
            <a:ext cx="507209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«Любовь к Родине начинается с семьи»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Ф. Бекон</a:t>
            </a:r>
          </a:p>
          <a:p>
            <a:pPr algn="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500042"/>
            <a:ext cx="650085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 вашей семье и под вашим руководством растет будущий гражданин. Все, что совершается в стране, через вашу душу и вашу мысль должно приходить к детям»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А.С. Макаренко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191115_101646.jpg"/>
          <p:cNvPicPr>
            <a:picLocks noChangeAspect="1"/>
          </p:cNvPicPr>
          <p:nvPr/>
        </p:nvPicPr>
        <p:blipFill>
          <a:blip r:embed="rId3" cstate="print"/>
          <a:srcRect t="14583" r="2778" b="10416"/>
          <a:stretch>
            <a:fillRect/>
          </a:stretch>
        </p:blipFill>
        <p:spPr>
          <a:xfrm>
            <a:off x="785786" y="3500438"/>
            <a:ext cx="2500312" cy="2571759"/>
          </a:xfrm>
          <a:prstGeom prst="rect">
            <a:avLst/>
          </a:prstGeom>
        </p:spPr>
      </p:pic>
      <p:pic>
        <p:nvPicPr>
          <p:cNvPr id="9" name="Рисунок 8" descr="P1080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3357562"/>
            <a:ext cx="3571900" cy="2381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357166"/>
            <a:ext cx="45720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1857364"/>
            <a:ext cx="3929090" cy="18573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«Дошкольное детство» – это важный период в жизни ребенка, когда формируются основные представления об окружающей действительности, представления о семейном укладе и родной земле.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1428736"/>
            <a:ext cx="4214842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и общение с родителями - процесс сотрудничества, формирования единых интересов и потребностей между детским садом и семьёй, единых линий и преемственности нравственно-патриотического воспитания в семье и дошкольном учреждении.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4000504"/>
            <a:ext cx="3929090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Явно недостаточная работа с родителями по проблеме нравственно-патриотического воспитания в семье.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SC_0676.JPG"/>
          <p:cNvPicPr>
            <a:picLocks noChangeAspect="1"/>
          </p:cNvPicPr>
          <p:nvPr/>
        </p:nvPicPr>
        <p:blipFill>
          <a:blip r:embed="rId3" cstate="print"/>
          <a:srcRect t="3125" r="1569"/>
          <a:stretch>
            <a:fillRect/>
          </a:stretch>
        </p:blipFill>
        <p:spPr>
          <a:xfrm>
            <a:off x="5572132" y="4286256"/>
            <a:ext cx="2071702" cy="2108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0232" y="428604"/>
            <a:ext cx="671517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вовлечение  родителей в процесс нравственно-патриотического воспитания детей через взаимодействие  с детским садом 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071678"/>
            <a:ext cx="821537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-повысить компетентность родителей в вопросах нравственно-патриотического воспитания дошкольников через  взаимодействие с детским садом;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 становлению и сплочению  не только детского коллектива , но и семьи путем проведения совместных мероприятий;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выработать согласованные действия педагогов и семьи по вопросам нравственно-патриотического воспитания.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357166"/>
            <a:ext cx="45720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86116" y="1142984"/>
            <a:ext cx="1857388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143504" y="1928802"/>
            <a:ext cx="128588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500826" y="1285860"/>
            <a:ext cx="2214578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Выставки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творческих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627675">
            <a:off x="4869757" y="3152007"/>
            <a:ext cx="167143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357950" y="4000504"/>
            <a:ext cx="2214578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Спортивные праздники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4350348">
            <a:off x="3858741" y="3580696"/>
            <a:ext cx="1455529" cy="5296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000496" y="4572008"/>
            <a:ext cx="2214578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Творческие вечера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8020122">
            <a:off x="2625036" y="3388052"/>
            <a:ext cx="128588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57290" y="4214818"/>
            <a:ext cx="2500330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Фотовыставки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9907212">
            <a:off x="2186425" y="2352527"/>
            <a:ext cx="1122376" cy="3659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0" y="2143116"/>
            <a:ext cx="2285984" cy="2214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Родительские собрания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357166"/>
            <a:ext cx="60722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Выставки творческих работ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1857364"/>
            <a:ext cx="2983052" cy="1969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670" y="1357298"/>
            <a:ext cx="25003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к 23 февраля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SC_06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1857364"/>
            <a:ext cx="1571636" cy="23573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4" y="1357298"/>
            <a:ext cx="25003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плакатов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_06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857364"/>
            <a:ext cx="1571636" cy="24288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00232" y="4143380"/>
            <a:ext cx="250033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Пасхальные выставки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foto6.JPG"/>
          <p:cNvPicPr>
            <a:picLocks noChangeAspect="1"/>
          </p:cNvPicPr>
          <p:nvPr/>
        </p:nvPicPr>
        <p:blipFill>
          <a:blip r:embed="rId6" cstate="print"/>
          <a:srcRect t="20511"/>
          <a:stretch>
            <a:fillRect/>
          </a:stretch>
        </p:blipFill>
        <p:spPr>
          <a:xfrm>
            <a:off x="1071538" y="4643446"/>
            <a:ext cx="2428892" cy="1645378"/>
          </a:xfrm>
          <a:prstGeom prst="rect">
            <a:avLst/>
          </a:prstGeom>
        </p:spPr>
      </p:pic>
      <p:pic>
        <p:nvPicPr>
          <p:cNvPr id="12" name="Рисунок 11" descr="3_1.jpg"/>
          <p:cNvPicPr>
            <a:picLocks noChangeAspect="1"/>
          </p:cNvPicPr>
          <p:nvPr/>
        </p:nvPicPr>
        <p:blipFill>
          <a:blip r:embed="rId7" cstate="print"/>
          <a:srcRect r="-333"/>
          <a:stretch>
            <a:fillRect/>
          </a:stretch>
        </p:blipFill>
        <p:spPr>
          <a:xfrm>
            <a:off x="3929058" y="4714883"/>
            <a:ext cx="2357454" cy="1680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357166"/>
            <a:ext cx="60722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Выставки творческих работ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643174" y="1357298"/>
            <a:ext cx="3571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Осенние выставки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UgayP6rRW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857364"/>
            <a:ext cx="2833675" cy="1643050"/>
          </a:xfrm>
          <a:prstGeom prst="rect">
            <a:avLst/>
          </a:prstGeom>
        </p:spPr>
      </p:pic>
      <p:pic>
        <p:nvPicPr>
          <p:cNvPr id="6" name="Рисунок 5" descr="выстав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1857364"/>
            <a:ext cx="3429024" cy="16430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3174" y="3786190"/>
            <a:ext cx="35719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Новогодние выставки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iIJZw5GjGfY.jpg"/>
          <p:cNvPicPr>
            <a:picLocks noChangeAspect="1"/>
          </p:cNvPicPr>
          <p:nvPr/>
        </p:nvPicPr>
        <p:blipFill>
          <a:blip r:embed="rId5" cstate="print"/>
          <a:srcRect b="9375"/>
          <a:stretch>
            <a:fillRect/>
          </a:stretch>
        </p:blipFill>
        <p:spPr>
          <a:xfrm>
            <a:off x="785786" y="4357694"/>
            <a:ext cx="2786050" cy="1893649"/>
          </a:xfrm>
          <a:prstGeom prst="rect">
            <a:avLst/>
          </a:prstGeom>
        </p:spPr>
      </p:pic>
      <p:pic>
        <p:nvPicPr>
          <p:cNvPr id="9" name="Рисунок 8" descr="IMG_20181218_144113.jpg"/>
          <p:cNvPicPr>
            <a:picLocks noChangeAspect="1"/>
          </p:cNvPicPr>
          <p:nvPr/>
        </p:nvPicPr>
        <p:blipFill>
          <a:blip r:embed="rId6"/>
          <a:srcRect l="15625" t="20833" r="14062"/>
          <a:stretch>
            <a:fillRect/>
          </a:stretch>
        </p:blipFill>
        <p:spPr>
          <a:xfrm>
            <a:off x="3857620" y="4357694"/>
            <a:ext cx="2928958" cy="19304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285728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357166"/>
            <a:ext cx="60722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Спортивные праздники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488" y="1285860"/>
            <a:ext cx="34290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399.JPG"/>
          <p:cNvPicPr>
            <a:picLocks noChangeAspect="1"/>
          </p:cNvPicPr>
          <p:nvPr/>
        </p:nvPicPr>
        <p:blipFill>
          <a:blip r:embed="rId3" cstate="print"/>
          <a:srcRect t="27589" r="15625"/>
          <a:stretch>
            <a:fillRect/>
          </a:stretch>
        </p:blipFill>
        <p:spPr>
          <a:xfrm>
            <a:off x="642911" y="1928802"/>
            <a:ext cx="2500330" cy="16708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0364" y="4000504"/>
            <a:ext cx="34290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Мама, папа, я- дружная семья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_0415.JPG"/>
          <p:cNvPicPr>
            <a:picLocks noChangeAspect="1"/>
          </p:cNvPicPr>
          <p:nvPr/>
        </p:nvPicPr>
        <p:blipFill>
          <a:blip r:embed="rId4" cstate="print"/>
          <a:srcRect t="25230"/>
          <a:stretch>
            <a:fillRect/>
          </a:stretch>
        </p:blipFill>
        <p:spPr>
          <a:xfrm>
            <a:off x="357158" y="4572008"/>
            <a:ext cx="2643206" cy="1450499"/>
          </a:xfrm>
          <a:prstGeom prst="rect">
            <a:avLst/>
          </a:prstGeom>
        </p:spPr>
      </p:pic>
      <p:pic>
        <p:nvPicPr>
          <p:cNvPr id="10" name="Рисунок 9" descr="DSC_0506.JPG"/>
          <p:cNvPicPr>
            <a:picLocks noChangeAspect="1"/>
          </p:cNvPicPr>
          <p:nvPr/>
        </p:nvPicPr>
        <p:blipFill>
          <a:blip r:embed="rId5" cstate="print"/>
          <a:srcRect t="26409" r="5468"/>
          <a:stretch>
            <a:fillRect/>
          </a:stretch>
        </p:blipFill>
        <p:spPr>
          <a:xfrm>
            <a:off x="6357950" y="4572008"/>
            <a:ext cx="2500330" cy="1456572"/>
          </a:xfrm>
          <a:prstGeom prst="rect">
            <a:avLst/>
          </a:prstGeom>
        </p:spPr>
      </p:pic>
      <p:pic>
        <p:nvPicPr>
          <p:cNvPr id="11" name="Рисунок 10" descr="DSC_0604.JPG"/>
          <p:cNvPicPr>
            <a:picLocks noChangeAspect="1"/>
          </p:cNvPicPr>
          <p:nvPr/>
        </p:nvPicPr>
        <p:blipFill>
          <a:blip r:embed="rId6" cstate="print"/>
          <a:srcRect t="22871" r="8593" b="6357"/>
          <a:stretch>
            <a:fillRect/>
          </a:stretch>
        </p:blipFill>
        <p:spPr>
          <a:xfrm>
            <a:off x="3071802" y="4429132"/>
            <a:ext cx="3203982" cy="1643074"/>
          </a:xfrm>
          <a:prstGeom prst="rect">
            <a:avLst/>
          </a:prstGeom>
        </p:spPr>
      </p:pic>
      <p:pic>
        <p:nvPicPr>
          <p:cNvPr id="12" name="Рисунок 11" descr="P10808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1928802"/>
            <a:ext cx="2286016" cy="1714512"/>
          </a:xfrm>
          <a:prstGeom prst="rect">
            <a:avLst/>
          </a:prstGeom>
        </p:spPr>
      </p:pic>
      <p:pic>
        <p:nvPicPr>
          <p:cNvPr id="13" name="Рисунок 12" descr="DSC_0416.JPG"/>
          <p:cNvPicPr>
            <a:picLocks noChangeAspect="1"/>
          </p:cNvPicPr>
          <p:nvPr/>
        </p:nvPicPr>
        <p:blipFill>
          <a:blip r:embed="rId8" cstate="print"/>
          <a:srcRect l="9375" t="6357" r="8593"/>
          <a:stretch>
            <a:fillRect/>
          </a:stretch>
        </p:blipFill>
        <p:spPr>
          <a:xfrm>
            <a:off x="3357554" y="1857364"/>
            <a:ext cx="2571768" cy="1944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428604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71480"/>
            <a:ext cx="60722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Творческие вечера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0470.JPG"/>
          <p:cNvPicPr>
            <a:picLocks noChangeAspect="1"/>
          </p:cNvPicPr>
          <p:nvPr/>
        </p:nvPicPr>
        <p:blipFill>
          <a:blip r:embed="rId3" cstate="print"/>
          <a:srcRect l="6250" t="5177" b="7536"/>
          <a:stretch>
            <a:fillRect/>
          </a:stretch>
        </p:blipFill>
        <p:spPr>
          <a:xfrm>
            <a:off x="6072198" y="2143116"/>
            <a:ext cx="2706429" cy="2000264"/>
          </a:xfrm>
          <a:prstGeom prst="rect">
            <a:avLst/>
          </a:prstGeom>
        </p:spPr>
      </p:pic>
      <p:pic>
        <p:nvPicPr>
          <p:cNvPr id="6" name="Рисунок 5" descr="DSC_0496.JPG"/>
          <p:cNvPicPr>
            <a:picLocks noChangeAspect="1"/>
          </p:cNvPicPr>
          <p:nvPr/>
        </p:nvPicPr>
        <p:blipFill>
          <a:blip r:embed="rId4" cstate="print"/>
          <a:srcRect t="2818" r="15625" b="5177"/>
          <a:stretch>
            <a:fillRect/>
          </a:stretch>
        </p:blipFill>
        <p:spPr>
          <a:xfrm>
            <a:off x="571472" y="2071678"/>
            <a:ext cx="2428892" cy="2024098"/>
          </a:xfrm>
          <a:prstGeom prst="rect">
            <a:avLst/>
          </a:prstGeom>
        </p:spPr>
      </p:pic>
      <p:pic>
        <p:nvPicPr>
          <p:cNvPr id="7" name="Рисунок 6" descr="DSC_05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429132"/>
            <a:ext cx="3071834" cy="20364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3240" y="1428736"/>
            <a:ext cx="321471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Таланты нашей семьи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P108081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2071678"/>
            <a:ext cx="2673357" cy="2005018"/>
          </a:xfrm>
          <a:prstGeom prst="rect">
            <a:avLst/>
          </a:prstGeom>
        </p:spPr>
      </p:pic>
      <p:pic>
        <p:nvPicPr>
          <p:cNvPr id="10" name="Рисунок 9" descr="P1080793.JPG"/>
          <p:cNvPicPr>
            <a:picLocks noChangeAspect="1"/>
          </p:cNvPicPr>
          <p:nvPr/>
        </p:nvPicPr>
        <p:blipFill>
          <a:blip r:embed="rId7"/>
          <a:srcRect t="15381" r="3320"/>
          <a:stretch>
            <a:fillRect/>
          </a:stretch>
        </p:blipFill>
        <p:spPr>
          <a:xfrm>
            <a:off x="857224" y="4357694"/>
            <a:ext cx="2786082" cy="2143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13d03f1142e93a6b7c1bead2d44a5a89d829e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256</Words>
  <Application>Microsoft Office PowerPoint</Application>
  <PresentationFormat>Экран (4:3)</PresentationFormat>
  <Paragraphs>50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«Опыт работы с семьями воспитанников по нравственно-патриотическому воспитанию в условиях детского сада»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Солнце сквозь листья</dc:title>
  <dc:creator>obstinate</dc:creator>
  <dc:description>Шаблон презентации с сайта https://presentation-creation.ru/</dc:description>
  <cp:lastModifiedBy>Windows</cp:lastModifiedBy>
  <cp:revision>443</cp:revision>
  <dcterms:created xsi:type="dcterms:W3CDTF">2018-02-25T09:09:03Z</dcterms:created>
  <dcterms:modified xsi:type="dcterms:W3CDTF">2021-05-12T07:49:35Z</dcterms:modified>
</cp:coreProperties>
</file>