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8" r:id="rId4"/>
    <p:sldId id="289" r:id="rId5"/>
    <p:sldId id="290" r:id="rId6"/>
    <p:sldId id="291" r:id="rId7"/>
    <p:sldId id="286" r:id="rId8"/>
    <p:sldId id="293" r:id="rId9"/>
    <p:sldId id="292" r:id="rId10"/>
    <p:sldId id="295" r:id="rId11"/>
    <p:sldId id="296" r:id="rId12"/>
    <p:sldId id="297" r:id="rId13"/>
    <p:sldId id="298" r:id="rId14"/>
    <p:sldId id="294" r:id="rId15"/>
    <p:sldId id="300" r:id="rId16"/>
    <p:sldId id="301" r:id="rId17"/>
    <p:sldId id="299" r:id="rId18"/>
    <p:sldId id="258" r:id="rId19"/>
    <p:sldId id="259" r:id="rId20"/>
    <p:sldId id="261" r:id="rId21"/>
    <p:sldId id="268" r:id="rId22"/>
    <p:sldId id="266" r:id="rId23"/>
    <p:sldId id="282" r:id="rId24"/>
    <p:sldId id="267" r:id="rId25"/>
    <p:sldId id="271" r:id="rId26"/>
    <p:sldId id="272" r:id="rId27"/>
    <p:sldId id="275" r:id="rId28"/>
    <p:sldId id="283" r:id="rId29"/>
    <p:sldId id="279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3CFEDE-3D05-42CA-BFC2-9F7813A951A3}">
          <p14:sldIdLst/>
        </p14:section>
        <p14:section name="Раздел без заголовка" id="{C06CD4AE-CF5A-4729-822E-7BE80A2EE76A}">
          <p14:sldIdLst>
            <p14:sldId id="257"/>
            <p14:sldId id="287"/>
            <p14:sldId id="288"/>
            <p14:sldId id="289"/>
            <p14:sldId id="290"/>
            <p14:sldId id="291"/>
            <p14:sldId id="286"/>
            <p14:sldId id="293"/>
            <p14:sldId id="292"/>
            <p14:sldId id="295"/>
            <p14:sldId id="296"/>
            <p14:sldId id="297"/>
            <p14:sldId id="298"/>
            <p14:sldId id="294"/>
            <p14:sldId id="300"/>
            <p14:sldId id="301"/>
            <p14:sldId id="299"/>
            <p14:sldId id="258"/>
            <p14:sldId id="259"/>
            <p14:sldId id="261"/>
            <p14:sldId id="268"/>
            <p14:sldId id="266"/>
            <p14:sldId id="282"/>
            <p14:sldId id="267"/>
            <p14:sldId id="271"/>
            <p14:sldId id="272"/>
            <p14:sldId id="275"/>
            <p14:sldId id="283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2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3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8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1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9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2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08F4-453B-4EFF-BEE1-22AC890689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9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240" cy="634082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Здоровье и его составляющие</a:t>
            </a:r>
            <a:endParaRPr lang="ru-RU" sz="3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3714564"/>
            <a:ext cx="4680520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300" dirty="0" smtClean="0"/>
              <a:t>Здоровье - это состояние организма, в котором отмечается соответствие структуры и функции органов и систем органов человеческого тела, а также способность регуляторных систем поддерживать гомеостаз (постоянство внутренней среды)</a:t>
            </a:r>
            <a:endParaRPr lang="ru-RU" sz="2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80384" y="1032309"/>
            <a:ext cx="4596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Здоровье - это состояние полного физического, душевного и социального благополучия, а не только отсутствием болезней и физических дефектов (ВОЗ).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00" y="3356992"/>
            <a:ext cx="3878900" cy="3878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3261"/>
            <a:ext cx="3710784" cy="27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Что внутри?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B9564421-D3D9-45DE-A898-0C59053C44C4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6577304" cy="5400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Около 3000 вредных веществ, среди которых: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Окись углерода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  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Сажа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Бензпирен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endParaRPr lang="ru-RU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Муравьиная кислота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Синильная кислота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Мышьяк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Аммиак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endParaRPr lang="ru-RU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Сероводород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endParaRPr lang="ru-RU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Ацетилен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Формальдегид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endParaRPr lang="ru-RU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Радиоактивные элементы…</a:t>
            </a:r>
          </a:p>
          <a:p>
            <a:endParaRPr lang="ru-RU" dirty="0"/>
          </a:p>
        </p:txBody>
      </p:sp>
      <p:pic>
        <p:nvPicPr>
          <p:cNvPr id="7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591" y="2060848"/>
            <a:ext cx="3581209" cy="358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1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Безопасная альтернатива?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26" y="1052736"/>
            <a:ext cx="6868484" cy="41820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172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Вейпинг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раскуривание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</a:rPr>
              <a:t>электронных сигарет</a:t>
            </a:r>
          </a:p>
        </p:txBody>
      </p:sp>
    </p:spTree>
    <p:extLst>
      <p:ext uri="{BB962C8B-B14F-4D97-AF65-F5344CB8AC3E}">
        <p14:creationId xmlns:p14="http://schemas.microsoft.com/office/powerpoint/2010/main" val="9568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4326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НЕТ!!!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877344"/>
            <a:ext cx="8928992" cy="1111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Вейпинг - явление малоизученное. </a:t>
            </a:r>
            <a:r>
              <a:rPr lang="ru-RU" altLang="ru-RU" sz="2000" dirty="0" smtClean="0">
                <a:solidFill>
                  <a:srgbClr val="C00000"/>
                </a:solidFill>
              </a:rPr>
              <a:t>Неизвестно, какие последствия могут произойти в результате длительного увлечения им, ведь для понимания этого требуется наблюдение в течение достаточно долгого времени.</a:t>
            </a:r>
            <a:endParaRPr lang="ru-RU" alt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1988840"/>
            <a:ext cx="8928992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altLang="ru-RU" sz="2000" dirty="0">
                <a:solidFill>
                  <a:srgbClr val="002060"/>
                </a:solidFill>
              </a:rPr>
              <a:t>В </a:t>
            </a:r>
            <a:r>
              <a:rPr lang="ru-RU" altLang="ru-RU" sz="2000" dirty="0" smtClean="0">
                <a:solidFill>
                  <a:srgbClr val="002060"/>
                </a:solidFill>
              </a:rPr>
              <a:t>ходе исследования, </a:t>
            </a:r>
            <a:r>
              <a:rPr lang="ru-RU" altLang="ru-RU" sz="2000" dirty="0">
                <a:solidFill>
                  <a:srgbClr val="002060"/>
                </a:solidFill>
              </a:rPr>
              <a:t>которое проводилось ассоциацией американских врачей выявлено: </a:t>
            </a:r>
            <a:r>
              <a:rPr lang="ru-RU" altLang="ru-RU" sz="2000" b="1" dirty="0">
                <a:solidFill>
                  <a:srgbClr val="002060"/>
                </a:solidFill>
              </a:rPr>
              <a:t>после курения электронных сигарет</a:t>
            </a:r>
            <a:r>
              <a:rPr lang="ru-RU" altLang="ru-RU" sz="2000" dirty="0">
                <a:solidFill>
                  <a:srgbClr val="002060"/>
                </a:solidFill>
              </a:rPr>
              <a:t>  у человека </a:t>
            </a:r>
            <a:r>
              <a:rPr lang="ru-RU" altLang="ru-RU" sz="2000" b="1" dirty="0">
                <a:solidFill>
                  <a:srgbClr val="002060"/>
                </a:solidFill>
              </a:rPr>
              <a:t>может развиться острая лёгочная недостаточность</a:t>
            </a:r>
            <a:r>
              <a:rPr lang="ru-RU" altLang="ru-RU" sz="2000" dirty="0">
                <a:solidFill>
                  <a:srgbClr val="002060"/>
                </a:solidFill>
              </a:rPr>
              <a:t>. </a:t>
            </a:r>
          </a:p>
          <a:p>
            <a:pPr algn="just">
              <a:spcBef>
                <a:spcPts val="0"/>
              </a:spcBef>
            </a:pPr>
            <a:r>
              <a:rPr lang="ru-RU" altLang="ru-RU" sz="2000" dirty="0">
                <a:solidFill>
                  <a:srgbClr val="002060"/>
                </a:solidFill>
              </a:rPr>
              <a:t>За 6 мес. в центре исследования </a:t>
            </a:r>
            <a:r>
              <a:rPr lang="ru-RU" altLang="ru-RU" sz="2000" b="1" dirty="0">
                <a:solidFill>
                  <a:srgbClr val="002060"/>
                </a:solidFill>
              </a:rPr>
              <a:t>пролечено 15 человек</a:t>
            </a:r>
            <a:r>
              <a:rPr lang="ru-RU" altLang="ru-RU" sz="2000" dirty="0">
                <a:solidFill>
                  <a:srgbClr val="002060"/>
                </a:solidFill>
              </a:rPr>
              <a:t> с травмами, которые были получены </a:t>
            </a:r>
            <a:r>
              <a:rPr lang="ru-RU" altLang="ru-RU" sz="2000" b="1" dirty="0">
                <a:solidFill>
                  <a:srgbClr val="002060"/>
                </a:solidFill>
              </a:rPr>
              <a:t>в результате взрыва электронных сигарет и паровых устройств</a:t>
            </a:r>
            <a:r>
              <a:rPr lang="ru-RU" altLang="ru-RU" sz="2000" dirty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altLang="ru-RU" sz="2000" b="1" dirty="0">
                <a:solidFill>
                  <a:srgbClr val="002060"/>
                </a:solidFill>
              </a:rPr>
              <a:t>В результате взрыва были зафиксированы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ожоги</a:t>
            </a:r>
            <a:r>
              <a:rPr lang="ru-RU" altLang="ru-RU" sz="2000" dirty="0" smtClean="0">
                <a:solidFill>
                  <a:srgbClr val="002060"/>
                </a:solidFill>
              </a:rPr>
              <a:t>. Пациенты нуждались </a:t>
            </a:r>
            <a:r>
              <a:rPr lang="ru-RU" altLang="ru-RU" sz="2000" dirty="0">
                <a:solidFill>
                  <a:srgbClr val="002060"/>
                </a:solidFill>
              </a:rPr>
              <a:t>в пересадке кожи.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581128"/>
            <a:ext cx="89289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C00000"/>
                </a:solidFill>
              </a:rPr>
              <a:t>Производители </a:t>
            </a:r>
            <a:r>
              <a:rPr lang="ru-RU" altLang="ru-RU" sz="2600" b="1" dirty="0">
                <a:solidFill>
                  <a:srgbClr val="C00000"/>
                </a:solidFill>
              </a:rPr>
              <a:t>убеждают людей в том, что электронная сигарета позволит избавиться от зависимости, но и </a:t>
            </a:r>
            <a:r>
              <a:rPr lang="ru-RU" altLang="ru-RU" sz="2600" b="1" u="sng" dirty="0">
                <a:solidFill>
                  <a:srgbClr val="C00000"/>
                </a:solidFill>
              </a:rPr>
              <a:t>это ложь</a:t>
            </a:r>
            <a:r>
              <a:rPr lang="ru-RU" altLang="ru-RU" sz="2600" b="1" dirty="0">
                <a:solidFill>
                  <a:srgbClr val="C00000"/>
                </a:solidFill>
              </a:rPr>
              <a:t>. Курильщик имеет психологическую зависимость, а переход на электронную сигарету – </a:t>
            </a:r>
            <a:r>
              <a:rPr lang="ru-RU" altLang="ru-RU" sz="2600" b="1" u="sng" dirty="0">
                <a:solidFill>
                  <a:srgbClr val="C00000"/>
                </a:solidFill>
              </a:rPr>
              <a:t>это всего лишь замена     предмета зависимости</a:t>
            </a:r>
            <a:r>
              <a:rPr lang="ru-RU" altLang="ru-RU" sz="26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84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43262"/>
            <a:ext cx="8229600" cy="5214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Состав жидкости для электронных сигарет: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77344"/>
            <a:ext cx="45365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никотин</a:t>
            </a:r>
            <a:r>
              <a:rPr lang="ru-RU" altLang="ru-RU" dirty="0">
                <a:solidFill>
                  <a:srgbClr val="002060"/>
                </a:solidFill>
              </a:rPr>
              <a:t>, который содержится во всех табачных изделиях и обладает доказанным канцерогенным </a:t>
            </a:r>
            <a:r>
              <a:rPr lang="ru-RU" altLang="ru-RU" dirty="0" smtClean="0">
                <a:solidFill>
                  <a:srgbClr val="002060"/>
                </a:solidFill>
              </a:rPr>
              <a:t>действием;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пропиленгликоль </a:t>
            </a:r>
            <a:r>
              <a:rPr lang="ru-RU" altLang="ru-RU" b="1" dirty="0">
                <a:solidFill>
                  <a:srgbClr val="002060"/>
                </a:solidFill>
              </a:rPr>
              <a:t>и </a:t>
            </a:r>
            <a:r>
              <a:rPr lang="ru-RU" altLang="ru-RU" b="1" dirty="0" smtClean="0">
                <a:solidFill>
                  <a:srgbClr val="002060"/>
                </a:solidFill>
              </a:rPr>
              <a:t>глицерин</a:t>
            </a:r>
            <a:r>
              <a:rPr lang="ru-RU" altLang="ru-RU" dirty="0" smtClean="0">
                <a:solidFill>
                  <a:srgbClr val="002060"/>
                </a:solidFill>
              </a:rPr>
              <a:t>, которые испаряются при температуре </a:t>
            </a:r>
            <a:r>
              <a:rPr lang="ru-RU" altLang="ru-RU" dirty="0">
                <a:solidFill>
                  <a:srgbClr val="002060"/>
                </a:solidFill>
              </a:rPr>
              <a:t>кипения 187 и 290 </a:t>
            </a:r>
            <a:r>
              <a:rPr lang="ru-RU" altLang="ru-RU" dirty="0" smtClean="0">
                <a:solidFill>
                  <a:srgbClr val="002060"/>
                </a:solidFill>
              </a:rPr>
              <a:t>градусов и образуют альдегиды (такие </a:t>
            </a:r>
            <a:r>
              <a:rPr lang="ru-RU" altLang="ru-RU" dirty="0">
                <a:solidFill>
                  <a:srgbClr val="002060"/>
                </a:solidFill>
              </a:rPr>
              <a:t>продукты как </a:t>
            </a:r>
            <a:r>
              <a:rPr lang="ru-RU" altLang="ru-RU" dirty="0" smtClean="0">
                <a:solidFill>
                  <a:srgbClr val="002060"/>
                </a:solidFill>
              </a:rPr>
              <a:t>формальдегид – «консервант» для организма человека)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2060"/>
                </a:solidFill>
              </a:rPr>
              <a:t>б</a:t>
            </a:r>
            <a:r>
              <a:rPr lang="ru-RU" altLang="ru-RU" b="1" dirty="0" smtClean="0">
                <a:solidFill>
                  <a:srgbClr val="002060"/>
                </a:solidFill>
              </a:rPr>
              <a:t>олее 30 токсических химических веществ</a:t>
            </a:r>
            <a:r>
              <a:rPr lang="ru-RU" altLang="ru-RU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соли тяжёлых металлов </a:t>
            </a:r>
            <a:r>
              <a:rPr lang="ru-RU" altLang="ru-RU" dirty="0" smtClean="0">
                <a:solidFill>
                  <a:srgbClr val="002060"/>
                </a:solidFill>
              </a:rPr>
              <a:t>и </a:t>
            </a:r>
            <a:r>
              <a:rPr lang="ru-RU" altLang="ru-RU" dirty="0">
                <a:solidFill>
                  <a:srgbClr val="002060"/>
                </a:solidFill>
              </a:rPr>
              <a:t>ароматизаторы - которые, в том числе, могут становиться причиной аллергических </a:t>
            </a:r>
            <a:r>
              <a:rPr lang="ru-RU" altLang="ru-RU" dirty="0" smtClean="0">
                <a:solidFill>
                  <a:srgbClr val="002060"/>
                </a:solidFill>
              </a:rPr>
              <a:t>реакций…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260" y="4698952"/>
            <a:ext cx="8749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Таким образом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курение электронных сигарет не является безвредной альтернативой </a:t>
            </a: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курению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обычных сигарет</a:t>
            </a: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, а только переход на более новый продукт с такими же поражающими факторами для организма как и обычная сигарета!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13606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ЧТО ЕЩЕ?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2048"/>
            <a:ext cx="5328592" cy="3490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79715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Стресс – неспецифическая реакция организма на действие экстремальных факторов, какую-либо трудно разрешимую или угрожающую ситуацию.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28" y="916669"/>
            <a:ext cx="32403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C00000"/>
                </a:solidFill>
              </a:rPr>
              <a:t>Новое </a:t>
            </a:r>
            <a:r>
              <a:rPr lang="ru-RU" sz="1900" dirty="0">
                <a:solidFill>
                  <a:srgbClr val="C00000"/>
                </a:solidFill>
              </a:rPr>
              <a:t>место </a:t>
            </a:r>
            <a:r>
              <a:rPr lang="ru-RU" sz="1900" dirty="0" smtClean="0">
                <a:solidFill>
                  <a:srgbClr val="C00000"/>
                </a:solidFill>
              </a:rPr>
              <a:t>жительства;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C00000"/>
                </a:solidFill>
              </a:rPr>
              <a:t>Проблемы на работе;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C00000"/>
                </a:solidFill>
              </a:rPr>
              <a:t>Трудности в отношениях;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C00000"/>
                </a:solidFill>
              </a:rPr>
              <a:t>Финансовые сложности;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C00000"/>
                </a:solidFill>
              </a:rPr>
              <a:t>Выполнение </a:t>
            </a:r>
            <a:r>
              <a:rPr lang="ru-RU" sz="1900" dirty="0">
                <a:solidFill>
                  <a:srgbClr val="C00000"/>
                </a:solidFill>
              </a:rPr>
              <a:t>обязательств к определенному </a:t>
            </a:r>
            <a:r>
              <a:rPr lang="ru-RU" sz="1900" dirty="0" smtClean="0">
                <a:solidFill>
                  <a:srgbClr val="C00000"/>
                </a:solidFill>
              </a:rPr>
              <a:t>сроку (временные рамки);</a:t>
            </a:r>
          </a:p>
          <a:p>
            <a:pPr marL="285750" indent="-285750">
              <a:buFontTx/>
              <a:buChar char="-"/>
            </a:pPr>
            <a:r>
              <a:rPr lang="ru-RU" sz="1900" dirty="0" err="1" smtClean="0">
                <a:solidFill>
                  <a:srgbClr val="C00000"/>
                </a:solidFill>
              </a:rPr>
              <a:t>Невысыпание</a:t>
            </a:r>
            <a:r>
              <a:rPr lang="ru-RU" sz="1900" dirty="0" smtClean="0">
                <a:solidFill>
                  <a:srgbClr val="C00000"/>
                </a:solidFill>
              </a:rPr>
              <a:t>...</a:t>
            </a:r>
            <a:endParaRPr lang="ru-RU" sz="1900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FF0000"/>
                </a:solidFill>
              </a:rPr>
              <a:t>Жизненные </a:t>
            </a:r>
            <a:r>
              <a:rPr lang="ru-RU" sz="1900" dirty="0">
                <a:solidFill>
                  <a:srgbClr val="FF0000"/>
                </a:solidFill>
              </a:rPr>
              <a:t>ценности и </a:t>
            </a:r>
            <a:r>
              <a:rPr lang="ru-RU" sz="1900" dirty="0" smtClean="0">
                <a:solidFill>
                  <a:srgbClr val="FF0000"/>
                </a:solidFill>
              </a:rPr>
              <a:t>убеждения;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FF0000"/>
                </a:solidFill>
              </a:rPr>
              <a:t>Верность </a:t>
            </a:r>
            <a:r>
              <a:rPr lang="ru-RU" sz="1900" dirty="0">
                <a:solidFill>
                  <a:srgbClr val="FF0000"/>
                </a:solidFill>
              </a:rPr>
              <a:t>данному </a:t>
            </a:r>
            <a:r>
              <a:rPr lang="ru-RU" sz="1900" dirty="0" smtClean="0">
                <a:solidFill>
                  <a:srgbClr val="FF0000"/>
                </a:solidFill>
              </a:rPr>
              <a:t>слову;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FF0000"/>
                </a:solidFill>
              </a:rPr>
              <a:t>Самооценка...</a:t>
            </a:r>
            <a:endParaRPr lang="ru-RU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Правильное питание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124744"/>
            <a:ext cx="7128792" cy="55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Мы забыли про движение…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2982615" cy="497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648226" cy="309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делает «зарядку» утром?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регулярно использует автомобиль «за хлебом»?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занимается гимнастикой на работе?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совершает вечерние прогулки?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посещает спортзал и т.п.?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Гиподинами́я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(пониженная подвижность, от греч. ὑπό — «под» и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δύνᾰμις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— «сила» )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—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нарушение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функций организма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(опорно-двигательного аппарата, кровообращения, дыхания, пищеварения)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при ограничении двигательной активности,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снижении силы сокращения мышц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2164"/>
            <a:ext cx="4688878" cy="2739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" y="4195884"/>
            <a:ext cx="3412969" cy="26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15672" cy="135416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Гиподинамия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следствие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освобождения человека от физического труда,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иногда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называется «болезнью цивилизации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».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772816"/>
            <a:ext cx="85156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«Причины» развития –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урбанизация и технический прогресс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212976"/>
            <a:ext cx="748883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Смартфоны и компьютеры (игры, социальные сети…);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Телевидение;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Автомобили;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Работа («офисный планктон», кабинетная работа);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Лень…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6948" y="5229200"/>
            <a:ext cx="748883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 данным ВОЗ – заболеваемость вследствие снижения двигательной активности ежегодно возрастает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 10 процентов</a:t>
            </a:r>
            <a:endParaRPr lang="ru-RU" sz="1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240" cy="634082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 чего зависит здоровье?</a:t>
            </a:r>
            <a:endParaRPr lang="ru-RU" sz="3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92" y="980728"/>
            <a:ext cx="5040560" cy="55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8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32" y="346646"/>
            <a:ext cx="8496944" cy="1143000"/>
          </a:xfrm>
        </p:spPr>
        <p:txBody>
          <a:bodyPr>
            <a:noAutofit/>
          </a:bodyPr>
          <a:lstStyle/>
          <a:p>
            <a:pPr>
              <a:tabLst>
                <a:tab pos="3317875" algn="l"/>
                <a:tab pos="3498850" algn="l"/>
                <a:tab pos="3582988" algn="l"/>
                <a:tab pos="3859213" algn="l"/>
              </a:tabLs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Снижение двигательной активности </a:t>
            </a:r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– причина многих заболеваний!!!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80" y="1858962"/>
            <a:ext cx="19399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10" y="4230369"/>
            <a:ext cx="21494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05" y="1968500"/>
            <a:ext cx="25019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16" y="4495800"/>
            <a:ext cx="26384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1921128"/>
            <a:ext cx="432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Опорно-двигательной системы;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Сердечно-сосудистой системы;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Ожирение;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Сахарный диабет…</a:t>
            </a:r>
          </a:p>
        </p:txBody>
      </p:sp>
    </p:spTree>
    <p:extLst>
      <p:ext uri="{BB962C8B-B14F-4D97-AF65-F5344CB8AC3E}">
        <p14:creationId xmlns:p14="http://schemas.microsoft.com/office/powerpoint/2010/main" val="309834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274638"/>
            <a:ext cx="8508329" cy="30823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Движется все!!!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Атомы и молекулы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Клетки и низшие формы жизни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Растения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221088"/>
            <a:ext cx="8508329" cy="181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Движение – сложная последовательность действий в системе координат (биомеханика)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93343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Рождение (простые движения)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Рост (сложные движения)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Формирование навыков (привычных движений)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Использование навыков (работа, спорт…)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Старение (угасание функций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08074"/>
            <a:ext cx="7056784" cy="33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12968" cy="60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384" y="332656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ЛЕНЬ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687" y="1052935"/>
            <a:ext cx="870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Отсутствие желания (мотивации) делать что либо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34" y="1700808"/>
            <a:ext cx="84249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Стимуляция мотивации: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Внутренняя - личная выгода (средства, необходимость сделать что либо, физиологические потребности)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Внешняя - воздействие со стороны (просьба, приказ, наказание…)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5597951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Движение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" y="3928520"/>
            <a:ext cx="2748009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1837" y="558924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Мотивация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092774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Цель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6" name="Прямая со стрелкой 15"/>
          <p:cNvCxnSpPr>
            <a:stCxn id="6" idx="0"/>
          </p:cNvCxnSpPr>
          <p:nvPr/>
        </p:nvCxnSpPr>
        <p:spPr>
          <a:xfrm flipV="1">
            <a:off x="4742129" y="4615994"/>
            <a:ext cx="1089370" cy="981957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00192" y="4615994"/>
            <a:ext cx="1224136" cy="973246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  <a:endCxn id="8" idx="1"/>
          </p:cNvCxnSpPr>
          <p:nvPr/>
        </p:nvCxnSpPr>
        <p:spPr>
          <a:xfrm flipV="1">
            <a:off x="5848361" y="5850850"/>
            <a:ext cx="703476" cy="8711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375" y="332656"/>
            <a:ext cx="4447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Демотиваторы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013974"/>
            <a:ext cx="37791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Страх и застенчивость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Порицание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«Стадный» инстинкт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Продукты прогресса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505" y="5157192"/>
            <a:ext cx="7830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Не будь как все!</a:t>
            </a:r>
            <a:endParaRPr lang="ru-RU" sz="7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42" y="1340768"/>
            <a:ext cx="482684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059" y="149596"/>
            <a:ext cx="3034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Поехали!!!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32" y="908376"/>
            <a:ext cx="3912096" cy="2597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72" y="4149080"/>
            <a:ext cx="5076056" cy="2538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" y="3795137"/>
            <a:ext cx="2886313" cy="2886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707" y="4437112"/>
            <a:ext cx="3775393" cy="707886"/>
          </a:xfrm>
          <a:prstGeom prst="rect">
            <a:avLst/>
          </a:prstGeom>
          <a:noFill/>
          <a:effectLst>
            <a:glow rad="1320800">
              <a:schemeClr val="bg1"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Ставим цель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0" y="904332"/>
            <a:ext cx="3672408" cy="25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6632"/>
            <a:ext cx="879646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314" y="188640"/>
            <a:ext cx="4405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Что получаем?</a:t>
            </a:r>
            <a:endParaRPr lang="ru-RU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3649"/>
            <a:ext cx="790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Улучшение функции сердечно-сосудистой и дыхательной систем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7" y="1720363"/>
            <a:ext cx="846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Увеличение работоспособности и улучшение переносимости нагрузок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346569"/>
            <a:ext cx="759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Стимуляцию обменных процессов, нормализацию массы тела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2944499"/>
            <a:ext cx="682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Поднятие настроения, улучшение общего самочувствия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353131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опорно-двигательной системы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7" y="4137277"/>
            <a:ext cx="602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Усиление иммунитета, снижение заболеваемости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4713341"/>
            <a:ext cx="429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Избавление от вредных привычек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7" y="5289405"/>
            <a:ext cx="737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Новые связи, знакомства, следующую «ступень» в развитии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867980"/>
            <a:ext cx="486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Увеличение продолжительности жизни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34082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Что такое здоровый образ жизни?</a:t>
            </a:r>
            <a:endParaRPr lang="ru-RU" sz="3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14612" y="1500174"/>
            <a:ext cx="6429388" cy="4902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Это образ жизни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 , направленный на профилактику заболеваний и укрепления организма человека с помощью простых составляющих: правильного питания,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занятия спортом,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отказа от вредных привычек и отсутствия нервных потрясений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11560" y="908720"/>
            <a:ext cx="2605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Живите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правильно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58696"/>
            <a:ext cx="391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Будьте здоровы!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17" y="186923"/>
            <a:ext cx="5101465" cy="3124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00453"/>
            <a:ext cx="4392488" cy="30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34082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Компоненты ЗОЖ</a:t>
            </a:r>
            <a:endParaRPr lang="ru-RU" sz="3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908720"/>
            <a:ext cx="7173326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7999" y="116632"/>
            <a:ext cx="8784976" cy="576178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Что нам мешает?</a:t>
            </a:r>
            <a:endParaRPr lang="ru-RU" sz="3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4" y="750600"/>
            <a:ext cx="2736304" cy="2052228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99" y="4472115"/>
            <a:ext cx="2736000" cy="2052000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99" y="750714"/>
            <a:ext cx="2736000" cy="2052000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6" y="4472115"/>
            <a:ext cx="2736000" cy="2052000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93" y="2323269"/>
            <a:ext cx="3504389" cy="2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65962"/>
            <a:ext cx="8784976" cy="576178"/>
          </a:xfrm>
        </p:spPr>
        <p:txBody>
          <a:bodyPr>
            <a:noAutofit/>
          </a:bodyPr>
          <a:lstStyle/>
          <a:p>
            <a:pPr algn="ctr"/>
            <a:r>
              <a:rPr lang="ru-RU" sz="3400" b="1" strike="sngStrike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КУРЕНИЕ</a:t>
            </a:r>
            <a:r>
              <a:rPr lang="ru-RU" sz="3400" b="1" strike="sngStrike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и ВЕЙПИНГ</a:t>
            </a:r>
            <a:endParaRPr lang="ru-RU" sz="3400" b="1" strike="sngStrike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C:\Users\User\Desktop\Facebook cover  no smoking wallpaper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70" y="669967"/>
            <a:ext cx="6940660" cy="257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3313058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ru-RU" sz="1600" dirty="0">
                <a:latin typeface="Bookman Old Style" panose="02050604050505020204" pitchFamily="18" charset="0"/>
              </a:rPr>
              <a:t>По данным ВОЗ курение является причиной  </a:t>
            </a:r>
            <a:r>
              <a:rPr lang="ru-RU" b="1" dirty="0">
                <a:latin typeface="Bookman Old Style" panose="02050604050505020204" pitchFamily="18" charset="0"/>
              </a:rPr>
              <a:t>4-5 миллионов смертей в год в мире</a:t>
            </a:r>
          </a:p>
          <a:p>
            <a:pPr algn="ctr" fontAlgn="base"/>
            <a:r>
              <a:rPr lang="ru-RU" sz="1600" dirty="0">
                <a:latin typeface="Bookman Old Style" panose="02050604050505020204" pitchFamily="18" charset="0"/>
              </a:rPr>
              <a:t>В Европе </a:t>
            </a:r>
            <a:r>
              <a:rPr lang="ru-RU" b="1" dirty="0">
                <a:latin typeface="Bookman Old Style" panose="02050604050505020204" pitchFamily="18" charset="0"/>
              </a:rPr>
              <a:t>ежегодно умирает 650 000 курильщиков</a:t>
            </a:r>
          </a:p>
          <a:p>
            <a:pPr algn="ctr" fontAlgn="base"/>
            <a:r>
              <a:rPr lang="ru-RU" sz="1600" dirty="0">
                <a:latin typeface="Bookman Old Style" panose="02050604050505020204" pitchFamily="18" charset="0"/>
              </a:rPr>
              <a:t>Курящие </a:t>
            </a:r>
            <a:r>
              <a:rPr lang="ru-RU" b="1" dirty="0" smtClean="0">
                <a:latin typeface="Bookman Old Style" panose="02050604050505020204" pitchFamily="18" charset="0"/>
              </a:rPr>
              <a:t>в 6 </a:t>
            </a:r>
            <a:r>
              <a:rPr lang="ru-RU" b="1" dirty="0">
                <a:latin typeface="Bookman Old Style" panose="02050604050505020204" pitchFamily="18" charset="0"/>
              </a:rPr>
              <a:t>раз чаще болеют хроническими болезнями легких</a:t>
            </a:r>
          </a:p>
          <a:p>
            <a:pPr algn="ctr" fontAlgn="base"/>
            <a:r>
              <a:rPr lang="ru-RU" sz="1600" dirty="0">
                <a:latin typeface="Bookman Old Style" panose="02050604050505020204" pitchFamily="18" charset="0"/>
              </a:rPr>
              <a:t>У курящих </a:t>
            </a:r>
            <a:r>
              <a:rPr lang="ru-RU" b="1" dirty="0">
                <a:latin typeface="Bookman Old Style" panose="02050604050505020204" pitchFamily="18" charset="0"/>
              </a:rPr>
              <a:t>в 10 раз чаще развивается рак </a:t>
            </a:r>
            <a:r>
              <a:rPr lang="ru-RU" b="1" dirty="0" smtClean="0">
                <a:latin typeface="Bookman Old Style" panose="02050604050505020204" pitchFamily="18" charset="0"/>
              </a:rPr>
              <a:t>легких</a:t>
            </a:r>
            <a:endParaRPr lang="ru-RU" dirty="0">
              <a:latin typeface="Bookman Old Style" panose="02050604050505020204" pitchFamily="18" charset="0"/>
            </a:endParaRPr>
          </a:p>
          <a:p>
            <a:pPr algn="ctr" fontAlgn="base"/>
            <a:r>
              <a:rPr lang="ru-RU" b="1" dirty="0">
                <a:latin typeface="Bookman Old Style" panose="02050604050505020204" pitchFamily="18" charset="0"/>
              </a:rPr>
              <a:t>«Молодые» инфаркты и инсульты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– исключительно у курильщиков, </a:t>
            </a:r>
            <a:r>
              <a:rPr lang="ru-RU" b="1" dirty="0">
                <a:latin typeface="Bookman Old Style" panose="02050604050505020204" pitchFamily="18" charset="0"/>
              </a:rPr>
              <a:t>средний возраст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курильщиков, </a:t>
            </a:r>
            <a:r>
              <a:rPr lang="ru-RU" b="1" dirty="0">
                <a:latin typeface="Bookman Old Style" panose="02050604050505020204" pitchFamily="18" charset="0"/>
              </a:rPr>
              <a:t>умерших от сердечного приступа – 47 лет</a:t>
            </a:r>
          </a:p>
          <a:p>
            <a:pPr algn="ctr" fontAlgn="base"/>
            <a:r>
              <a:rPr lang="ru-RU" b="1" dirty="0">
                <a:latin typeface="Bookman Old Style" panose="02050604050505020204" pitchFamily="18" charset="0"/>
              </a:rPr>
              <a:t>Доза радиации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sz="1600" dirty="0">
                <a:latin typeface="Bookman Old Style" panose="02050604050505020204" pitchFamily="18" charset="0"/>
              </a:rPr>
              <a:t>полученная от выкуривания пачки сигарет, </a:t>
            </a:r>
            <a:r>
              <a:rPr lang="ru-RU" b="1" dirty="0">
                <a:latin typeface="Bookman Old Style" panose="02050604050505020204" pitchFamily="18" charset="0"/>
              </a:rPr>
              <a:t>превышает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максимально допустимую </a:t>
            </a:r>
            <a:r>
              <a:rPr lang="ru-RU" b="1" dirty="0">
                <a:latin typeface="Bookman Old Style" panose="02050604050505020204" pitchFamily="18" charset="0"/>
              </a:rPr>
              <a:t>в 7 раз</a:t>
            </a:r>
          </a:p>
          <a:p>
            <a:pPr algn="ctr" fontAlgn="base"/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Половина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курильщиков умрет из-за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своей привычки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потеряв в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среднем 14 лет жизни.</a:t>
            </a:r>
          </a:p>
        </p:txBody>
      </p:sp>
    </p:spTree>
    <p:extLst>
      <p:ext uri="{BB962C8B-B14F-4D97-AF65-F5344CB8AC3E}">
        <p14:creationId xmlns:p14="http://schemas.microsoft.com/office/powerpoint/2010/main" val="15351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Почему люди курят?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980729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одиночество</a:t>
            </a:r>
            <a:r>
              <a:rPr lang="ru-RU" dirty="0">
                <a:solidFill>
                  <a:srgbClr val="002060"/>
                </a:solidFill>
              </a:rPr>
              <a:t>, неумение общаться: с помощью сигарет люди пытаются влиться в компанию, заполнить возникшие в разговоре паузы, занять себя, когда не с кем поговорить;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неуверенность в себе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когда человек курит, ему кажется, что это порицаемое многими пристрастие придаёт ему «крутизну» и повышает его статус;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внушаемость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человек не может отказать курящим друзьям и знакомым «хотя бы раз попробовать», поддаётся воздействию рекламы, где показаны красивые и успешные курильщики, также на него могут повлиять книги и фильмы, где зависимости подвержены симпатичные ему герои;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скука и неумение себя занять в свободное время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любопытство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приятные ассоциации</a:t>
            </a:r>
            <a:r>
              <a:rPr lang="ru-RU" dirty="0">
                <a:solidFill>
                  <a:srgbClr val="002060"/>
                </a:solidFill>
              </a:rPr>
              <a:t>, связанные с процессом курения или просто запахом табачного дыма: посещение ночного клуба, вечеринка с друзьями и т. д. – сигарета становится символом отдыха и развлечений;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частые стрессы </a:t>
            </a:r>
            <a:r>
              <a:rPr lang="ru-RU" dirty="0">
                <a:solidFill>
                  <a:srgbClr val="002060"/>
                </a:solidFill>
              </a:rPr>
              <a:t>и неумение самостоятельно им противостоять: с одной стороны, выделение </a:t>
            </a:r>
            <a:r>
              <a:rPr lang="ru-RU" dirty="0" err="1">
                <a:solidFill>
                  <a:srgbClr val="002060"/>
                </a:solidFill>
              </a:rPr>
              <a:t>эндорфинов</a:t>
            </a:r>
            <a:r>
              <a:rPr lang="ru-RU" dirty="0">
                <a:solidFill>
                  <a:srgbClr val="002060"/>
                </a:solidFill>
              </a:rPr>
              <a:t> при курении создаёт иллюзию успокоения, с другой – человеку необходимы манипуляции с каким-либо предметом, и им становится </a:t>
            </a:r>
            <a:r>
              <a:rPr lang="ru-RU" dirty="0" smtClean="0">
                <a:solidFill>
                  <a:srgbClr val="002060"/>
                </a:solidFill>
              </a:rPr>
              <a:t>сигарета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1007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 что получают?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656" y="857097"/>
            <a:ext cx="8229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Преждевременное старение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потеря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естественной красоты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Кожа приобретет желтовато-серый оттенок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Нарушение гормонального фона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Осложнения при беременности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Снижение сопротивляемости к инфекциям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Умственная и физическая недостаточность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Заболевания (наиболее подвержена дыхательная система)…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5" y="3933056"/>
            <a:ext cx="8173541" cy="246085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719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151007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Последствия…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124688" cy="3093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89" y="1052736"/>
            <a:ext cx="4066082" cy="2122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62" y="3645024"/>
            <a:ext cx="4054545" cy="30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897</Words>
  <Application>Microsoft Office PowerPoint</Application>
  <PresentationFormat>Экран (4:3)</PresentationFormat>
  <Paragraphs>125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Здоровье и его составляющие</vt:lpstr>
      <vt:lpstr>От чего зависит здоровье?</vt:lpstr>
      <vt:lpstr>Что такое здоровый образ жизни?</vt:lpstr>
      <vt:lpstr>Компоненты ЗОЖ</vt:lpstr>
      <vt:lpstr>Что нам мешает?</vt:lpstr>
      <vt:lpstr>КУРЕНИЕ и ВЕЙПИНГ</vt:lpstr>
      <vt:lpstr>Почему люди курят?</vt:lpstr>
      <vt:lpstr>А что получают?</vt:lpstr>
      <vt:lpstr>Последствия…</vt:lpstr>
      <vt:lpstr>Что внутри?</vt:lpstr>
      <vt:lpstr>Безопасная альтернатива?</vt:lpstr>
      <vt:lpstr>НЕТ!!!</vt:lpstr>
      <vt:lpstr>Состав жидкости для электронных сигарет:</vt:lpstr>
      <vt:lpstr>ЧТО ЕЩЕ?</vt:lpstr>
      <vt:lpstr>Правильное питание</vt:lpstr>
      <vt:lpstr>Мы забыли про движение…</vt:lpstr>
      <vt:lpstr>Кто делает «зарядку» утром?  Кто регулярно использует автомобиль «за хлебом»?  Кто занимается гимнастикой на работе?  Кто совершает вечерние прогулки?  Кто посещает спортзал и т.п.?</vt:lpstr>
      <vt:lpstr>Гиподинами́я (пониженная подвижность, от греч. ὑπό — «под» и δύνᾰμις — «сила» ) — нарушение функций организма (опорно-двигательного аппарата, кровообращения, дыхания, пищеварения) при ограничении двигательной активности, снижении силы сокращения мышц.</vt:lpstr>
      <vt:lpstr>Гиподинамия - следствие освобождения человека от физического труда, иногда называется «болезнью цивилизации».</vt:lpstr>
      <vt:lpstr>Презентация PowerPoint</vt:lpstr>
      <vt:lpstr>Снижение двигательной активности – причина многих заболеваний!!!</vt:lpstr>
      <vt:lpstr>Движется все!!!  Атомы и молекулы Клетки и низшие формы жизни Растения</vt:lpstr>
      <vt:lpstr>- Рождение (простые движения) - Рост (сложные движения) - Формирование навыков (привычных движений) - Использование навыков (работа, спорт…) - Старение (угасание функций)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«Движение – жизнь»</dc:title>
  <dc:creator>Константин Новиков</dc:creator>
  <cp:lastModifiedBy>Ganin</cp:lastModifiedBy>
  <cp:revision>83</cp:revision>
  <dcterms:created xsi:type="dcterms:W3CDTF">2018-03-27T10:49:59Z</dcterms:created>
  <dcterms:modified xsi:type="dcterms:W3CDTF">2021-03-31T14:28:49Z</dcterms:modified>
</cp:coreProperties>
</file>